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1"/>
    <p:sldMasterId id="2147484922" r:id="rId2"/>
  </p:sldMasterIdLst>
  <p:notesMasterIdLst>
    <p:notesMasterId r:id="rId27"/>
  </p:notesMasterIdLst>
  <p:handoutMasterIdLst>
    <p:handoutMasterId r:id="rId28"/>
  </p:handoutMasterIdLst>
  <p:sldIdLst>
    <p:sldId id="2147479557" r:id="rId3"/>
    <p:sldId id="2147479651" r:id="rId4"/>
    <p:sldId id="2147479662" r:id="rId5"/>
    <p:sldId id="2147479648" r:id="rId6"/>
    <p:sldId id="2147479649" r:id="rId7"/>
    <p:sldId id="2147479607" r:id="rId8"/>
    <p:sldId id="2147479594" r:id="rId9"/>
    <p:sldId id="2147479653" r:id="rId10"/>
    <p:sldId id="2147479950" r:id="rId11"/>
    <p:sldId id="1627" r:id="rId12"/>
    <p:sldId id="1797" r:id="rId13"/>
    <p:sldId id="2147479855" r:id="rId14"/>
    <p:sldId id="2147479879" r:id="rId15"/>
    <p:sldId id="2147479889" r:id="rId16"/>
    <p:sldId id="2147479936" r:id="rId17"/>
    <p:sldId id="2147479937" r:id="rId18"/>
    <p:sldId id="2147479938" r:id="rId19"/>
    <p:sldId id="2147479939" r:id="rId20"/>
    <p:sldId id="2147479940" r:id="rId21"/>
    <p:sldId id="2147479941" r:id="rId22"/>
    <p:sldId id="2147479949" r:id="rId23"/>
    <p:sldId id="2147479945" r:id="rId24"/>
    <p:sldId id="2134805647" r:id="rId25"/>
    <p:sldId id="2147479948"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2D85E4D-CCFE-4F31-9774-AE528B9A42DB}">
          <p14:sldIdLst>
            <p14:sldId id="2147479557"/>
            <p14:sldId id="2147479651"/>
            <p14:sldId id="2147479662"/>
            <p14:sldId id="2147479648"/>
            <p14:sldId id="2147479649"/>
            <p14:sldId id="2147479607"/>
            <p14:sldId id="2147479594"/>
            <p14:sldId id="2147479653"/>
            <p14:sldId id="2147479950"/>
          </p14:sldIdLst>
        </p14:section>
        <p14:section name="Get Started" id="{A388F2E2-C3B3-4E15-9FDF-A38AE3722CE2}">
          <p14:sldIdLst>
            <p14:sldId id="1627"/>
            <p14:sldId id="1797"/>
            <p14:sldId id="2147479855"/>
            <p14:sldId id="2147479879"/>
            <p14:sldId id="2147479889"/>
            <p14:sldId id="2147479936"/>
            <p14:sldId id="2147479937"/>
            <p14:sldId id="2147479938"/>
            <p14:sldId id="2147479939"/>
            <p14:sldId id="2147479940"/>
            <p14:sldId id="2147479941"/>
            <p14:sldId id="2147479949"/>
            <p14:sldId id="2147479945"/>
            <p14:sldId id="2134805647"/>
            <p14:sldId id="2147479948"/>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E8E8E8"/>
    <a:srgbClr val="D4D4D4"/>
    <a:srgbClr val="E8E6DF"/>
    <a:srgbClr val="FB5A65"/>
    <a:srgbClr val="CD9BCF"/>
    <a:srgbClr val="FFA38B"/>
    <a:srgbClr val="D59ED7"/>
    <a:srgbClr val="8DC8E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FDA29-D1B5-447A-A64A-FBC5592D9869}" v="1" dt="2023-10-23T10:25:50.9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57" autoAdjust="0"/>
    <p:restoredTop sz="77132" autoAdjust="0"/>
  </p:normalViewPr>
  <p:slideViewPr>
    <p:cSldViewPr snapToGrid="0" showGuides="1">
      <p:cViewPr varScale="1">
        <p:scale>
          <a:sx n="66" d="100"/>
          <a:sy n="66" d="100"/>
        </p:scale>
        <p:origin x="1565" y="48"/>
      </p:cViewPr>
      <p:guideLst>
        <p:guide pos="4200"/>
        <p:guide orient="horz" pos="2160"/>
        <p:guide pos="584"/>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5E1B6A-7036-4666-97B5-2FD34EB4B3C4}" type="doc">
      <dgm:prSet loTypeId="urn:microsoft.com/office/officeart/2005/8/layout/venn3" loCatId="relationship" qsTypeId="urn:microsoft.com/office/officeart/2005/8/quickstyle/simple1" qsCatId="simple" csTypeId="urn:microsoft.com/office/officeart/2005/8/colors/accent2_4" csCatId="accent2" phldr="1"/>
      <dgm:spPr/>
      <dgm:t>
        <a:bodyPr/>
        <a:lstStyle/>
        <a:p>
          <a:endParaRPr lang="en-US"/>
        </a:p>
      </dgm:t>
    </dgm:pt>
    <dgm:pt modelId="{6BEDFB29-FD3A-4C17-8E20-3DF13F70C4AC}">
      <dgm:prSet phldrT="[Text]" custT="1"/>
      <dgm:spPr>
        <a:solidFill>
          <a:srgbClr val="7FADF3">
            <a:alpha val="50000"/>
          </a:srgbClr>
        </a:solidFill>
      </dgm:spPr>
      <dgm:t>
        <a:bodyPr lIns="0" tIns="0" rIns="0" bIns="0"/>
        <a:lstStyle/>
        <a:p>
          <a:r>
            <a:rPr lang="en-US" sz="2800" dirty="0"/>
            <a:t>Prepare</a:t>
          </a:r>
        </a:p>
      </dgm:t>
    </dgm:pt>
    <dgm:pt modelId="{2061E29D-8076-409F-AD01-B327E338354F}" type="parTrans" cxnId="{60729AB9-FE82-40EB-90A3-6D188D201417}">
      <dgm:prSet/>
      <dgm:spPr/>
      <dgm:t>
        <a:bodyPr/>
        <a:lstStyle/>
        <a:p>
          <a:endParaRPr lang="en-US"/>
        </a:p>
      </dgm:t>
    </dgm:pt>
    <dgm:pt modelId="{7830213A-2BEC-4884-BDAD-42F74032C9ED}" type="sibTrans" cxnId="{60729AB9-FE82-40EB-90A3-6D188D201417}">
      <dgm:prSet/>
      <dgm:spPr/>
      <dgm:t>
        <a:bodyPr/>
        <a:lstStyle/>
        <a:p>
          <a:endParaRPr lang="en-US"/>
        </a:p>
      </dgm:t>
    </dgm:pt>
    <dgm:pt modelId="{89BFCAFE-3DAA-49A6-AB31-8952598A2B06}">
      <dgm:prSet phldrT="[Text]" custT="1"/>
      <dgm:spPr>
        <a:solidFill>
          <a:srgbClr val="9FBCFF">
            <a:alpha val="50000"/>
          </a:srgbClr>
        </a:solidFill>
      </dgm:spPr>
      <dgm:t>
        <a:bodyPr lIns="0" tIns="0" rIns="0" bIns="0"/>
        <a:lstStyle/>
        <a:p>
          <a:r>
            <a:rPr lang="en-US" sz="2800" dirty="0"/>
            <a:t>Model</a:t>
          </a:r>
        </a:p>
      </dgm:t>
    </dgm:pt>
    <dgm:pt modelId="{8683E394-57F3-4442-A3DB-5A3D6087E117}" type="parTrans" cxnId="{595A507F-4C2E-4A8C-8136-9C1009320BAD}">
      <dgm:prSet/>
      <dgm:spPr/>
      <dgm:t>
        <a:bodyPr/>
        <a:lstStyle/>
        <a:p>
          <a:endParaRPr lang="en-US"/>
        </a:p>
      </dgm:t>
    </dgm:pt>
    <dgm:pt modelId="{08EFB414-0845-47F1-9DD9-31B1C29B03E1}" type="sibTrans" cxnId="{595A507F-4C2E-4A8C-8136-9C1009320BAD}">
      <dgm:prSet/>
      <dgm:spPr/>
      <dgm:t>
        <a:bodyPr/>
        <a:lstStyle/>
        <a:p>
          <a:endParaRPr lang="en-US"/>
        </a:p>
      </dgm:t>
    </dgm:pt>
    <dgm:pt modelId="{E9D67952-E61C-4C1B-8F1F-8ECC658F4FA8}">
      <dgm:prSet phldrT="[Text]" custT="1"/>
      <dgm:spPr>
        <a:solidFill>
          <a:srgbClr val="CBD6FF">
            <a:alpha val="50000"/>
          </a:srgbClr>
        </a:solidFill>
      </dgm:spPr>
      <dgm:t>
        <a:bodyPr lIns="0" tIns="0" rIns="0" bIns="0"/>
        <a:lstStyle/>
        <a:p>
          <a:r>
            <a:rPr lang="en-US" sz="2800" dirty="0"/>
            <a:t>Visualize</a:t>
          </a:r>
        </a:p>
      </dgm:t>
    </dgm:pt>
    <dgm:pt modelId="{23DCB1CA-5CCA-4450-8ECA-9EB33BE9B8EF}" type="parTrans" cxnId="{A87A368D-1B1E-4CE3-B29F-17F8D2B5CAD2}">
      <dgm:prSet/>
      <dgm:spPr/>
      <dgm:t>
        <a:bodyPr/>
        <a:lstStyle/>
        <a:p>
          <a:endParaRPr lang="en-US"/>
        </a:p>
      </dgm:t>
    </dgm:pt>
    <dgm:pt modelId="{D8595D29-3455-4A64-A8D9-7B4C795DC2E4}" type="sibTrans" cxnId="{A87A368D-1B1E-4CE3-B29F-17F8D2B5CAD2}">
      <dgm:prSet/>
      <dgm:spPr/>
      <dgm:t>
        <a:bodyPr/>
        <a:lstStyle/>
        <a:p>
          <a:endParaRPr lang="en-US"/>
        </a:p>
      </dgm:t>
    </dgm:pt>
    <dgm:pt modelId="{6BCC2794-296B-4391-9507-A1695AE50EA6}">
      <dgm:prSet phldrT="[Text]" custT="1"/>
      <dgm:spPr>
        <a:solidFill>
          <a:srgbClr val="9FBCFF">
            <a:alpha val="50000"/>
          </a:srgbClr>
        </a:solidFill>
      </dgm:spPr>
      <dgm:t>
        <a:bodyPr lIns="0" tIns="0" rIns="0" bIns="0"/>
        <a:lstStyle/>
        <a:p>
          <a:r>
            <a:rPr lang="en-US" sz="2800" dirty="0"/>
            <a:t>Manage</a:t>
          </a:r>
        </a:p>
      </dgm:t>
    </dgm:pt>
    <dgm:pt modelId="{A0A59354-5800-421B-AD0D-E923C522A45D}" type="parTrans" cxnId="{088C4B49-8119-4ECA-8F65-74AE84281F13}">
      <dgm:prSet/>
      <dgm:spPr/>
      <dgm:t>
        <a:bodyPr/>
        <a:lstStyle/>
        <a:p>
          <a:endParaRPr lang="en-US"/>
        </a:p>
      </dgm:t>
    </dgm:pt>
    <dgm:pt modelId="{A34949F9-3039-442F-AB0B-C5740422CFD1}" type="sibTrans" cxnId="{088C4B49-8119-4ECA-8F65-74AE84281F13}">
      <dgm:prSet/>
      <dgm:spPr/>
      <dgm:t>
        <a:bodyPr/>
        <a:lstStyle/>
        <a:p>
          <a:endParaRPr lang="en-US"/>
        </a:p>
      </dgm:t>
    </dgm:pt>
    <dgm:pt modelId="{DB2EA97A-EBA7-4C35-940A-5D19930CD32F}">
      <dgm:prSet phldrT="[Text]" custT="1"/>
      <dgm:spPr>
        <a:solidFill>
          <a:srgbClr val="CBD6FF">
            <a:alpha val="50000"/>
          </a:srgbClr>
        </a:solidFill>
      </dgm:spPr>
      <dgm:t>
        <a:bodyPr lIns="0" tIns="0" rIns="0" bIns="0"/>
        <a:lstStyle/>
        <a:p>
          <a:r>
            <a:rPr lang="en-US" sz="2800" dirty="0"/>
            <a:t>Analyze</a:t>
          </a:r>
        </a:p>
      </dgm:t>
    </dgm:pt>
    <dgm:pt modelId="{869F99D6-6D3A-4426-B9CD-FDB4EDE56203}" type="parTrans" cxnId="{2D9237A9-98EA-4F14-BCED-C34FEEF06ABD}">
      <dgm:prSet/>
      <dgm:spPr/>
      <dgm:t>
        <a:bodyPr/>
        <a:lstStyle/>
        <a:p>
          <a:endParaRPr lang="en-US"/>
        </a:p>
      </dgm:t>
    </dgm:pt>
    <dgm:pt modelId="{6513A89B-75E7-42BA-B2D1-B861089885AA}" type="sibTrans" cxnId="{2D9237A9-98EA-4F14-BCED-C34FEEF06ABD}">
      <dgm:prSet/>
      <dgm:spPr/>
      <dgm:t>
        <a:bodyPr/>
        <a:lstStyle/>
        <a:p>
          <a:endParaRPr lang="en-US"/>
        </a:p>
      </dgm:t>
    </dgm:pt>
    <dgm:pt modelId="{829130FE-1EB3-496B-8DFC-E7839BD29CFD}" type="pres">
      <dgm:prSet presAssocID="{DA5E1B6A-7036-4666-97B5-2FD34EB4B3C4}" presName="Name0" presStyleCnt="0">
        <dgm:presLayoutVars>
          <dgm:dir/>
          <dgm:resizeHandles val="exact"/>
        </dgm:presLayoutVars>
      </dgm:prSet>
      <dgm:spPr/>
    </dgm:pt>
    <dgm:pt modelId="{79BDD6AE-82B1-477C-92C9-19586F6CAF24}" type="pres">
      <dgm:prSet presAssocID="{6BEDFB29-FD3A-4C17-8E20-3DF13F70C4AC}" presName="Name5" presStyleLbl="vennNode1" presStyleIdx="0" presStyleCnt="5">
        <dgm:presLayoutVars>
          <dgm:bulletEnabled val="1"/>
        </dgm:presLayoutVars>
      </dgm:prSet>
      <dgm:spPr/>
    </dgm:pt>
    <dgm:pt modelId="{7180FBC2-4B4F-4165-8BF2-04566F99E0A1}" type="pres">
      <dgm:prSet presAssocID="{7830213A-2BEC-4884-BDAD-42F74032C9ED}" presName="space" presStyleCnt="0"/>
      <dgm:spPr/>
    </dgm:pt>
    <dgm:pt modelId="{BAAAF0E5-1D37-4576-BD70-9BC5E404AAC0}" type="pres">
      <dgm:prSet presAssocID="{89BFCAFE-3DAA-49A6-AB31-8952598A2B06}" presName="Name5" presStyleLbl="vennNode1" presStyleIdx="1" presStyleCnt="5">
        <dgm:presLayoutVars>
          <dgm:bulletEnabled val="1"/>
        </dgm:presLayoutVars>
      </dgm:prSet>
      <dgm:spPr/>
    </dgm:pt>
    <dgm:pt modelId="{39783F31-543C-44DB-9F73-A57FE4FFCC1B}" type="pres">
      <dgm:prSet presAssocID="{08EFB414-0845-47F1-9DD9-31B1C29B03E1}" presName="space" presStyleCnt="0"/>
      <dgm:spPr/>
    </dgm:pt>
    <dgm:pt modelId="{980E318A-75E8-4823-BE8B-8E9769403C44}" type="pres">
      <dgm:prSet presAssocID="{E9D67952-E61C-4C1B-8F1F-8ECC658F4FA8}" presName="Name5" presStyleLbl="vennNode1" presStyleIdx="2" presStyleCnt="5">
        <dgm:presLayoutVars>
          <dgm:bulletEnabled val="1"/>
        </dgm:presLayoutVars>
      </dgm:prSet>
      <dgm:spPr/>
    </dgm:pt>
    <dgm:pt modelId="{3CD6E1DB-5564-44B6-805D-4A1AD0BE8FBA}" type="pres">
      <dgm:prSet presAssocID="{D8595D29-3455-4A64-A8D9-7B4C795DC2E4}" presName="space" presStyleCnt="0"/>
      <dgm:spPr/>
    </dgm:pt>
    <dgm:pt modelId="{F339D034-135E-4823-9800-67911C38AF2B}" type="pres">
      <dgm:prSet presAssocID="{DB2EA97A-EBA7-4C35-940A-5D19930CD32F}" presName="Name5" presStyleLbl="vennNode1" presStyleIdx="3" presStyleCnt="5">
        <dgm:presLayoutVars>
          <dgm:bulletEnabled val="1"/>
        </dgm:presLayoutVars>
      </dgm:prSet>
      <dgm:spPr/>
    </dgm:pt>
    <dgm:pt modelId="{78CCAEBA-FEEB-443D-8E15-CCD2066A828E}" type="pres">
      <dgm:prSet presAssocID="{6513A89B-75E7-42BA-B2D1-B861089885AA}" presName="space" presStyleCnt="0"/>
      <dgm:spPr/>
    </dgm:pt>
    <dgm:pt modelId="{9F50A0CD-E26E-4CD5-995A-043FBB177F68}" type="pres">
      <dgm:prSet presAssocID="{6BCC2794-296B-4391-9507-A1695AE50EA6}" presName="Name5" presStyleLbl="vennNode1" presStyleIdx="4" presStyleCnt="5">
        <dgm:presLayoutVars>
          <dgm:bulletEnabled val="1"/>
        </dgm:presLayoutVars>
      </dgm:prSet>
      <dgm:spPr/>
    </dgm:pt>
  </dgm:ptLst>
  <dgm:cxnLst>
    <dgm:cxn modelId="{828BE00C-62C5-40C6-BB32-4AA1CD080B6A}" type="presOf" srcId="{E9D67952-E61C-4C1B-8F1F-8ECC658F4FA8}" destId="{980E318A-75E8-4823-BE8B-8E9769403C44}" srcOrd="0" destOrd="0" presId="urn:microsoft.com/office/officeart/2005/8/layout/venn3"/>
    <dgm:cxn modelId="{534C1A5B-1EA6-4276-AA4F-214682C51FF8}" type="presOf" srcId="{DB2EA97A-EBA7-4C35-940A-5D19930CD32F}" destId="{F339D034-135E-4823-9800-67911C38AF2B}" srcOrd="0" destOrd="0" presId="urn:microsoft.com/office/officeart/2005/8/layout/venn3"/>
    <dgm:cxn modelId="{E7D26847-3BAD-4FFD-B1D3-3A98CD0DD94A}" type="presOf" srcId="{6BEDFB29-FD3A-4C17-8E20-3DF13F70C4AC}" destId="{79BDD6AE-82B1-477C-92C9-19586F6CAF24}" srcOrd="0" destOrd="0" presId="urn:microsoft.com/office/officeart/2005/8/layout/venn3"/>
    <dgm:cxn modelId="{088C4B49-8119-4ECA-8F65-74AE84281F13}" srcId="{DA5E1B6A-7036-4666-97B5-2FD34EB4B3C4}" destId="{6BCC2794-296B-4391-9507-A1695AE50EA6}" srcOrd="4" destOrd="0" parTransId="{A0A59354-5800-421B-AD0D-E923C522A45D}" sibTransId="{A34949F9-3039-442F-AB0B-C5740422CFD1}"/>
    <dgm:cxn modelId="{8547944C-0A7B-4FA1-A2BC-CCE9451A3FD6}" type="presOf" srcId="{6BCC2794-296B-4391-9507-A1695AE50EA6}" destId="{9F50A0CD-E26E-4CD5-995A-043FBB177F68}" srcOrd="0" destOrd="0" presId="urn:microsoft.com/office/officeart/2005/8/layout/venn3"/>
    <dgm:cxn modelId="{595A507F-4C2E-4A8C-8136-9C1009320BAD}" srcId="{DA5E1B6A-7036-4666-97B5-2FD34EB4B3C4}" destId="{89BFCAFE-3DAA-49A6-AB31-8952598A2B06}" srcOrd="1" destOrd="0" parTransId="{8683E394-57F3-4442-A3DB-5A3D6087E117}" sibTransId="{08EFB414-0845-47F1-9DD9-31B1C29B03E1}"/>
    <dgm:cxn modelId="{B9A39A8A-EB53-4E13-9E84-C299A09509F4}" type="presOf" srcId="{89BFCAFE-3DAA-49A6-AB31-8952598A2B06}" destId="{BAAAF0E5-1D37-4576-BD70-9BC5E404AAC0}" srcOrd="0" destOrd="0" presId="urn:microsoft.com/office/officeart/2005/8/layout/venn3"/>
    <dgm:cxn modelId="{A87A368D-1B1E-4CE3-B29F-17F8D2B5CAD2}" srcId="{DA5E1B6A-7036-4666-97B5-2FD34EB4B3C4}" destId="{E9D67952-E61C-4C1B-8F1F-8ECC658F4FA8}" srcOrd="2" destOrd="0" parTransId="{23DCB1CA-5CCA-4450-8ECA-9EB33BE9B8EF}" sibTransId="{D8595D29-3455-4A64-A8D9-7B4C795DC2E4}"/>
    <dgm:cxn modelId="{2D9237A9-98EA-4F14-BCED-C34FEEF06ABD}" srcId="{DA5E1B6A-7036-4666-97B5-2FD34EB4B3C4}" destId="{DB2EA97A-EBA7-4C35-940A-5D19930CD32F}" srcOrd="3" destOrd="0" parTransId="{869F99D6-6D3A-4426-B9CD-FDB4EDE56203}" sibTransId="{6513A89B-75E7-42BA-B2D1-B861089885AA}"/>
    <dgm:cxn modelId="{60729AB9-FE82-40EB-90A3-6D188D201417}" srcId="{DA5E1B6A-7036-4666-97B5-2FD34EB4B3C4}" destId="{6BEDFB29-FD3A-4C17-8E20-3DF13F70C4AC}" srcOrd="0" destOrd="0" parTransId="{2061E29D-8076-409F-AD01-B327E338354F}" sibTransId="{7830213A-2BEC-4884-BDAD-42F74032C9ED}"/>
    <dgm:cxn modelId="{E7C4BBBE-B3ED-4BB4-A220-B6CAD958B7AC}" type="presOf" srcId="{DA5E1B6A-7036-4666-97B5-2FD34EB4B3C4}" destId="{829130FE-1EB3-496B-8DFC-E7839BD29CFD}" srcOrd="0" destOrd="0" presId="urn:microsoft.com/office/officeart/2005/8/layout/venn3"/>
    <dgm:cxn modelId="{4BB842E6-F183-4912-9829-8C8B6D69572E}" type="presParOf" srcId="{829130FE-1EB3-496B-8DFC-E7839BD29CFD}" destId="{79BDD6AE-82B1-477C-92C9-19586F6CAF24}" srcOrd="0" destOrd="0" presId="urn:microsoft.com/office/officeart/2005/8/layout/venn3"/>
    <dgm:cxn modelId="{51DD5E05-8E7E-411D-9AB7-6D4C77A2E3C2}" type="presParOf" srcId="{829130FE-1EB3-496B-8DFC-E7839BD29CFD}" destId="{7180FBC2-4B4F-4165-8BF2-04566F99E0A1}" srcOrd="1" destOrd="0" presId="urn:microsoft.com/office/officeart/2005/8/layout/venn3"/>
    <dgm:cxn modelId="{A753656C-00CC-48E5-9ED8-2B765F36F9AE}" type="presParOf" srcId="{829130FE-1EB3-496B-8DFC-E7839BD29CFD}" destId="{BAAAF0E5-1D37-4576-BD70-9BC5E404AAC0}" srcOrd="2" destOrd="0" presId="urn:microsoft.com/office/officeart/2005/8/layout/venn3"/>
    <dgm:cxn modelId="{88F95A62-0A5D-4685-81CE-8CCCDAECBA80}" type="presParOf" srcId="{829130FE-1EB3-496B-8DFC-E7839BD29CFD}" destId="{39783F31-543C-44DB-9F73-A57FE4FFCC1B}" srcOrd="3" destOrd="0" presId="urn:microsoft.com/office/officeart/2005/8/layout/venn3"/>
    <dgm:cxn modelId="{C4A4F5B6-5106-443F-B868-939BAFDDF20D}" type="presParOf" srcId="{829130FE-1EB3-496B-8DFC-E7839BD29CFD}" destId="{980E318A-75E8-4823-BE8B-8E9769403C44}" srcOrd="4" destOrd="0" presId="urn:microsoft.com/office/officeart/2005/8/layout/venn3"/>
    <dgm:cxn modelId="{A84FB235-AF3B-4B1F-A0B1-BBF5A0DAD494}" type="presParOf" srcId="{829130FE-1EB3-496B-8DFC-E7839BD29CFD}" destId="{3CD6E1DB-5564-44B6-805D-4A1AD0BE8FBA}" srcOrd="5" destOrd="0" presId="urn:microsoft.com/office/officeart/2005/8/layout/venn3"/>
    <dgm:cxn modelId="{8606F47D-C4EC-4571-A243-C2A430DB6423}" type="presParOf" srcId="{829130FE-1EB3-496B-8DFC-E7839BD29CFD}" destId="{F339D034-135E-4823-9800-67911C38AF2B}" srcOrd="6" destOrd="0" presId="urn:microsoft.com/office/officeart/2005/8/layout/venn3"/>
    <dgm:cxn modelId="{9BA55DCF-6D40-49B6-83D7-98B69AD8F057}" type="presParOf" srcId="{829130FE-1EB3-496B-8DFC-E7839BD29CFD}" destId="{78CCAEBA-FEEB-443D-8E15-CCD2066A828E}" srcOrd="7" destOrd="0" presId="urn:microsoft.com/office/officeart/2005/8/layout/venn3"/>
    <dgm:cxn modelId="{0C6CABB4-2CB8-4367-99B2-D07804B300A7}" type="presParOf" srcId="{829130FE-1EB3-496B-8DFC-E7839BD29CFD}" destId="{9F50A0CD-E26E-4CD5-995A-043FBB177F68}"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DD6AE-82B1-477C-92C9-19586F6CAF24}">
      <dsp:nvSpPr>
        <dsp:cNvPr id="0" name=""/>
        <dsp:cNvSpPr/>
      </dsp:nvSpPr>
      <dsp:spPr>
        <a:xfrm>
          <a:off x="1328" y="638125"/>
          <a:ext cx="2591537" cy="2591537"/>
        </a:xfrm>
        <a:prstGeom prst="ellipse">
          <a:avLst/>
        </a:prstGeom>
        <a:solidFill>
          <a:srgbClr val="7FADF3">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Prepare</a:t>
          </a:r>
        </a:p>
      </dsp:txBody>
      <dsp:txXfrm>
        <a:off x="380850" y="1017647"/>
        <a:ext cx="1832493" cy="1832493"/>
      </dsp:txXfrm>
    </dsp:sp>
    <dsp:sp modelId="{BAAAF0E5-1D37-4576-BD70-9BC5E404AAC0}">
      <dsp:nvSpPr>
        <dsp:cNvPr id="0" name=""/>
        <dsp:cNvSpPr/>
      </dsp:nvSpPr>
      <dsp:spPr>
        <a:xfrm>
          <a:off x="2074559" y="638125"/>
          <a:ext cx="2591537" cy="2591537"/>
        </a:xfrm>
        <a:prstGeom prst="ellipse">
          <a:avLst/>
        </a:prstGeom>
        <a:solidFill>
          <a:srgbClr val="9FBCFF">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a:off x="2454081" y="1017647"/>
        <a:ext cx="1832493" cy="1832493"/>
      </dsp:txXfrm>
    </dsp:sp>
    <dsp:sp modelId="{980E318A-75E8-4823-BE8B-8E9769403C44}">
      <dsp:nvSpPr>
        <dsp:cNvPr id="0" name=""/>
        <dsp:cNvSpPr/>
      </dsp:nvSpPr>
      <dsp:spPr>
        <a:xfrm>
          <a:off x="4147789" y="638125"/>
          <a:ext cx="2591537" cy="2591537"/>
        </a:xfrm>
        <a:prstGeom prst="ellipse">
          <a:avLst/>
        </a:prstGeom>
        <a:solidFill>
          <a:srgbClr val="CBD6FF">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Visualize</a:t>
          </a:r>
        </a:p>
      </dsp:txBody>
      <dsp:txXfrm>
        <a:off x="4527311" y="1017647"/>
        <a:ext cx="1832493" cy="1832493"/>
      </dsp:txXfrm>
    </dsp:sp>
    <dsp:sp modelId="{F339D034-135E-4823-9800-67911C38AF2B}">
      <dsp:nvSpPr>
        <dsp:cNvPr id="0" name=""/>
        <dsp:cNvSpPr/>
      </dsp:nvSpPr>
      <dsp:spPr>
        <a:xfrm>
          <a:off x="6221019" y="638125"/>
          <a:ext cx="2591537" cy="2591537"/>
        </a:xfrm>
        <a:prstGeom prst="ellipse">
          <a:avLst/>
        </a:prstGeom>
        <a:solidFill>
          <a:srgbClr val="CBD6FF">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Analyze</a:t>
          </a:r>
        </a:p>
      </dsp:txBody>
      <dsp:txXfrm>
        <a:off x="6600541" y="1017647"/>
        <a:ext cx="1832493" cy="1832493"/>
      </dsp:txXfrm>
    </dsp:sp>
    <dsp:sp modelId="{9F50A0CD-E26E-4CD5-995A-043FBB177F68}">
      <dsp:nvSpPr>
        <dsp:cNvPr id="0" name=""/>
        <dsp:cNvSpPr/>
      </dsp:nvSpPr>
      <dsp:spPr>
        <a:xfrm>
          <a:off x="8294249" y="638125"/>
          <a:ext cx="2591537" cy="2591537"/>
        </a:xfrm>
        <a:prstGeom prst="ellipse">
          <a:avLst/>
        </a:prstGeom>
        <a:solidFill>
          <a:srgbClr val="9FBCFF">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8673771" y="1017647"/>
        <a:ext cx="1832493" cy="1832493"/>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F66B00-6144-45ED-BFDB-3936850BDA03}" type="datetime8">
              <a:rPr lang="en-US" smtClean="0">
                <a:latin typeface="Segoe UI" pitchFamily="34" charset="0"/>
              </a:rPr>
              <a:t>10/23/2023 12:04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486BA7-839C-4D2B-BD52-EF0BBA8433FD}" type="datetime8">
              <a:rPr lang="en-US" smtClean="0"/>
              <a:t>10/23/2023 12:04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8AFE116-C913-47B9-A2FE-E7F4B9E58C38}" type="datetime8">
              <a:rPr lang="en-US" smtClean="0"/>
              <a:t>10/23/2023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54741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86862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5971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Power BI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Power BI lets you easily connect to your data sources, visualize (or discover) what's important, and share that with anyone or everyone you want.</a:t>
            </a:r>
          </a:p>
          <a:p>
            <a:endParaRPr lang="en-US" dirty="0"/>
          </a:p>
          <a:p>
            <a:pPr marL="171450" indent="-171450">
              <a:buFont typeface="Arial" panose="020B0604020202020204" pitchFamily="34" charset="0"/>
              <a:buChar char="•"/>
            </a:pPr>
            <a:r>
              <a:rPr lang="en-US" dirty="0"/>
              <a:t>Desktop: A free application you install on your local computer that lets you connect to, transform, and visualize your data.</a:t>
            </a:r>
          </a:p>
          <a:p>
            <a:pPr marL="171450" indent="-171450">
              <a:buFont typeface="Arial" panose="020B0604020202020204" pitchFamily="34" charset="0"/>
              <a:buChar char="•"/>
            </a:pPr>
            <a:r>
              <a:rPr lang="en-US" dirty="0"/>
              <a:t>Service: A SaaS service which brings together dashboards, workspaces, reports, and datasets for keeping a finger on the pulse of your business.</a:t>
            </a:r>
          </a:p>
          <a:p>
            <a:pPr marL="171450" indent="-171450">
              <a:buFont typeface="Arial" panose="020B0604020202020204" pitchFamily="34" charset="0"/>
              <a:buChar char="•"/>
            </a:pPr>
            <a:r>
              <a:rPr lang="en-US" dirty="0"/>
              <a:t>Mobile: Connect to and interact with your cloud and on-premises data. 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you use Power BI might depend on your role on a project or a team. And other people, in other roles, might use Power BI differently, which is just fine.</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2845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activities and analyses that you'll learn with Power BI generally follow a common flow. The common flow of activity looks like this:</a:t>
            </a:r>
          </a:p>
          <a:p>
            <a:pPr marL="228600" indent="-228600" algn="l">
              <a:buFont typeface="+mj-lt"/>
              <a:buAutoNum type="arabicPeriod"/>
            </a:pPr>
            <a:r>
              <a:rPr lang="en-US" dirty="0"/>
              <a:t>Bring data into Power BI Desktop and create a report.</a:t>
            </a:r>
          </a:p>
          <a:p>
            <a:pPr marL="228600" indent="-228600" algn="l">
              <a:buFont typeface="+mj-lt"/>
              <a:buAutoNum type="arabicPeriod"/>
            </a:pPr>
            <a:r>
              <a:rPr lang="en-US" dirty="0"/>
              <a:t>Publish to the Power BI service, where you can create dashboards and apps to easily share your content.</a:t>
            </a:r>
          </a:p>
          <a:p>
            <a:pPr marL="228600" indent="-228600" algn="l">
              <a:buFont typeface="+mj-lt"/>
              <a:buAutoNum type="arabicPeriod"/>
            </a:pPr>
            <a:r>
              <a:rPr lang="en-US" dirty="0"/>
              <a:t>Distribute reports and dashboards with apps and target the audience appropriately.</a:t>
            </a:r>
          </a:p>
          <a:p>
            <a:pPr marL="228600" indent="-228600" algn="l">
              <a:buFont typeface="+mj-lt"/>
              <a:buAutoNum type="arabicPeriod"/>
            </a:pPr>
            <a:r>
              <a:rPr lang="en-US" dirty="0"/>
              <a:t>View and interact with shared dashboards and reports in Power BI Mobile apps.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9234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report has been developed, you want to distribute to the appropriate audience. After you publish the report, you can view it in the Power BI service. You can also create an app for easy distribution, as well as dashboards. Here, we see a report shared through an app and a dashboard.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92337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slide animation to reveal the correct answers.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10/23/2023 12:04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6421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175736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10/23/2023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9516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Percentages indicate the relative weight of each area on the exam.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The higher the percentage, the more questions you are likely to see in that area.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10/23/2023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7293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8588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47715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depicts that Power BI supports the transformation of raw or relational data into interactive visuals and business insights.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Data and information is the most strategic business asset. </a:t>
            </a:r>
          </a:p>
          <a:p>
            <a:endParaRPr lang="en-US" dirty="0"/>
          </a:p>
          <a:p>
            <a:r>
              <a:rPr lang="en-US" dirty="0"/>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dirty="0"/>
          </a:p>
          <a:p>
            <a:r>
              <a:rPr lang="en-US" dirty="0"/>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dirty="0"/>
          </a:p>
          <a:p>
            <a:r>
              <a:rPr lang="en-US" dirty="0"/>
              <a:t>Business decision makers depend on an accurate story to drive better business decisions. The faster a business can make precise decisions, the more competitive they will be and the better advantage they will have.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key to unlocking all this data is being able to tell as story with it via compelling and insightful reports.</a:t>
            </a:r>
          </a:p>
          <a:p>
            <a:endParaRPr lang="en-US" dirty="0"/>
          </a:p>
          <a:p>
            <a:r>
              <a:rPr lang="en-US" dirty="0"/>
              <a:t>Your journey of telling a story with data also ties into building that data culture within your organization. While telling the story is important, where that story is told is also crucial, making sure the story is told to the right people.</a:t>
            </a:r>
          </a:p>
          <a:p>
            <a:endParaRPr lang="en-US" b="0" i="0" dirty="0">
              <a:solidFill>
                <a:srgbClr val="D4D4D4"/>
              </a:solidFill>
              <a:effectLst/>
              <a:latin typeface="-apple-system"/>
            </a:endParaRP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7908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dirty="0"/>
          </a:p>
          <a:p>
            <a:r>
              <a:rPr lang="en-US" dirty="0"/>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dirty="0"/>
          </a:p>
          <a:p>
            <a:pPr algn="l"/>
            <a:r>
              <a:rPr lang="en-US" dirty="0"/>
              <a:t>As the world becomes more data-driven, storytelling through data analysis is becoming a more vital component and aspect of businesses large and small and is the reason organizations continue to hire data analysts.</a:t>
            </a:r>
          </a:p>
          <a:p>
            <a:pPr algn="l"/>
            <a:endParaRPr lang="en-US" dirty="0"/>
          </a:p>
          <a:p>
            <a:pPr algn="l"/>
            <a:r>
              <a:rPr lang="en-US" dirty="0"/>
              <a:t>Data-driven businesses make decisions based on the story their data tells, and in today's data-driven world, data is not being used t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dirty="0"/>
          </a:p>
          <a:p>
            <a:pPr marL="171450" indent="-171450">
              <a:buFont typeface="Arial" panose="020B0604020202020204" pitchFamily="34" charset="0"/>
              <a:buChar char="•"/>
            </a:pPr>
            <a:r>
              <a:rPr lang="en-US" dirty="0"/>
              <a:t>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dirty="0"/>
              <a:t>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dirty="0"/>
              <a:t>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dirty="0"/>
              <a:t>Prescriptive: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dirty="0"/>
              <a:t>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67370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Tasks of a data analyst</a:t>
            </a:r>
          </a:p>
          <a:p>
            <a:pPr algn="l"/>
            <a:r>
              <a:rPr lang="en-US" dirty="0"/>
              <a:t>Now that you've looked at the who and the what, it's time to look at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pPr algn="l"/>
            <a:r>
              <a:rPr lang="en-US" dirty="0"/>
              <a:t>As such, there are five key areas that you'll engage in during the data analysis process.</a:t>
            </a:r>
          </a:p>
          <a:p>
            <a:pPr marL="171450" indent="-171450" algn="l">
              <a:buFont typeface="Arial" panose="020B0604020202020204" pitchFamily="34" charset="0"/>
              <a:buChar char="•"/>
            </a:pPr>
            <a:r>
              <a:rPr lang="en-US" dirty="0"/>
              <a:t>Prepare</a:t>
            </a:r>
          </a:p>
          <a:p>
            <a:pPr marL="384432" lvl="1" indent="-171450"/>
            <a:r>
              <a:rPr lang="en-US" dirty="0"/>
              <a:t>As a data analyst, you'll probably spend most of your time split between the prepare and model tasks. Bad or incorrect data can have a major impact, resulting in invalid reports, a loss of trust, and can negatively affect business decisions, which lead to loss in revenue, a negative business impact, and more. </a:t>
            </a:r>
          </a:p>
          <a:p>
            <a:pPr marL="171450" indent="-171450" algn="l">
              <a:buFont typeface="Arial" panose="020B0604020202020204" pitchFamily="34" charset="0"/>
              <a:buChar char="•"/>
            </a:pPr>
            <a:r>
              <a:rPr lang="en-US" dirty="0"/>
              <a:t>Model</a:t>
            </a:r>
          </a:p>
          <a:p>
            <a:pPr marL="384432" lvl="1" indent="-171450"/>
            <a:r>
              <a:rPr lang="en-US" dirty="0"/>
              <a:t>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marL="171450" indent="-171450" algn="l">
              <a:buFont typeface="Arial" panose="020B0604020202020204" pitchFamily="34" charset="0"/>
              <a:buChar char="•"/>
            </a:pPr>
            <a:r>
              <a:rPr lang="en-US" dirty="0"/>
              <a:t>Visualize</a:t>
            </a:r>
          </a:p>
          <a:p>
            <a:pPr marL="384432" lvl="1" indent="-171450"/>
            <a:r>
              <a:rPr lang="en-US" dirty="0"/>
              <a:t>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a:t>
            </a:r>
          </a:p>
          <a:p>
            <a:pPr marL="171450" indent="-171450" algn="l">
              <a:buFont typeface="Arial" panose="020B0604020202020204" pitchFamily="34" charset="0"/>
              <a:buChar char="•"/>
            </a:pPr>
            <a:r>
              <a:rPr lang="en-US" dirty="0"/>
              <a:t>Analyze</a:t>
            </a:r>
          </a:p>
          <a:p>
            <a:pPr marL="384432" lvl="1" indent="-171450"/>
            <a:r>
              <a:rPr lang="en-US" dirty="0"/>
              <a:t>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a:t>
            </a:r>
          </a:p>
          <a:p>
            <a:pPr marL="171450" indent="-171450" algn="l">
              <a:buFont typeface="Arial" panose="020B0604020202020204" pitchFamily="34" charset="0"/>
              <a:buChar char="•"/>
            </a:pPr>
            <a:r>
              <a:rPr lang="en-US" dirty="0"/>
              <a:t>Manage</a:t>
            </a:r>
          </a:p>
          <a:p>
            <a:pPr marL="384432" lvl="1" indent="-171450"/>
            <a:r>
              <a:rPr lang="en-US" dirty="0"/>
              <a:t>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assets.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59195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dirty="0"/>
              <a:t>Click to edit Master text styles</a:t>
            </a:r>
          </a:p>
          <a:p>
            <a:pPr lvl="0"/>
            <a:endParaRPr lang="en-US" dirty="0"/>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dirty="0"/>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dirty="0"/>
              <a:t>Click to edit Master text styles</a:t>
            </a:r>
          </a:p>
          <a:p>
            <a:pPr lvl="0"/>
            <a:endParaRPr lang="en-US" dirty="0"/>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dirty="0"/>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dirty="0"/>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Learn Clickdown">
    <p:bg>
      <p:bgPr>
        <a:solidFill>
          <a:srgbClr val="E8E6D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AC9CC-CBA7-2165-37C5-00D2CAABAC31}"/>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863338" cy="37151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Footer Placeholder 10">
            <a:extLst>
              <a:ext uri="{FF2B5EF4-FFF2-40B4-BE49-F238E27FC236}">
                <a16:creationId xmlns:a16="http://schemas.microsoft.com/office/drawing/2014/main" id="{A94A1388-BD3C-450C-8D99-7C21AEFDA7C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47266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_Learn-with Head">
    <p:bg>
      <p:bgPr>
        <a:solidFill>
          <a:srgbClr val="E8E6D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294CE2C-953A-10B8-F580-7F93E4F1234F}"/>
              </a:ext>
            </a:extLst>
          </p:cNvPr>
          <p:cNvGrpSpPr/>
          <p:nvPr userDrawn="1"/>
        </p:nvGrpSpPr>
        <p:grpSpPr>
          <a:xfrm>
            <a:off x="0" y="0"/>
            <a:ext cx="12192001" cy="1289051"/>
            <a:chOff x="0" y="0"/>
            <a:chExt cx="12192001" cy="1289051"/>
          </a:xfrm>
        </p:grpSpPr>
        <p:pic>
          <p:nvPicPr>
            <p:cNvPr id="7" name="Picture 6">
              <a:extLst>
                <a:ext uri="{FF2B5EF4-FFF2-40B4-BE49-F238E27FC236}">
                  <a16:creationId xmlns:a16="http://schemas.microsoft.com/office/drawing/2014/main" id="{77080A99-448F-6067-0FC9-8A3F1093BB0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125" b="79253"/>
            <a:stretch/>
          </p:blipFill>
          <p:spPr>
            <a:xfrm>
              <a:off x="0" y="1"/>
              <a:ext cx="12192001" cy="1289050"/>
            </a:xfrm>
            <a:prstGeom prst="rect">
              <a:avLst/>
            </a:prstGeom>
          </p:spPr>
        </p:pic>
        <p:sp>
          <p:nvSpPr>
            <p:cNvPr id="8" name="Rectangle 7">
              <a:extLst>
                <a:ext uri="{FF2B5EF4-FFF2-40B4-BE49-F238E27FC236}">
                  <a16:creationId xmlns:a16="http://schemas.microsoft.com/office/drawing/2014/main" id="{52129612-B6F9-E264-C307-D22FBB0EACA2}"/>
                </a:ext>
              </a:extLst>
            </p:cNvPr>
            <p:cNvSpPr/>
            <p:nvPr userDrawn="1"/>
          </p:nvSpPr>
          <p:spPr bwMode="auto">
            <a:xfrm>
              <a:off x="7315200" y="0"/>
              <a:ext cx="1454150" cy="8255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6051"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Footer Placeholder 10">
            <a:extLst>
              <a:ext uri="{FF2B5EF4-FFF2-40B4-BE49-F238E27FC236}">
                <a16:creationId xmlns:a16="http://schemas.microsoft.com/office/drawing/2014/main" id="{B6A3D4E9-A69B-36D6-0102-4B231B87583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5923169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36">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467296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410617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t>© Copyright Microsoft Corporation. All rights reserved.</a:t>
            </a:r>
          </a:p>
        </p:txBody>
      </p:sp>
      <p:pic>
        <p:nvPicPr>
          <p:cNvPr id="2" name="MS logo white - EMF" descr="Microsoft logo white text version">
            <a:extLst>
              <a:ext uri="{FF2B5EF4-FFF2-40B4-BE49-F238E27FC236}">
                <a16:creationId xmlns:a16="http://schemas.microsoft.com/office/drawing/2014/main" id="{AF377AA1-A394-ED18-DDBB-3695D797303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icrosoft Learn&#10;Spark possibility">
            <a:extLst>
              <a:ext uri="{FF2B5EF4-FFF2-40B4-BE49-F238E27FC236}">
                <a16:creationId xmlns:a16="http://schemas.microsoft.com/office/drawing/2014/main" id="{71D8B6F1-C6C7-BE75-4D5C-B8298C3B080A}"/>
              </a:ext>
            </a:extLst>
          </p:cNvPr>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4011663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2" name="Picture 1">
            <a:extLst>
              <a:ext uri="{FF2B5EF4-FFF2-40B4-BE49-F238E27FC236}">
                <a16:creationId xmlns:a16="http://schemas.microsoft.com/office/drawing/2014/main" id="{13C88F51-80D9-A167-CAB2-DF613D7F856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MS logo gray - EMF" descr="Microsoft logo, gray text version">
            <a:extLst>
              <a:ext uri="{FF2B5EF4-FFF2-40B4-BE49-F238E27FC236}">
                <a16:creationId xmlns:a16="http://schemas.microsoft.com/office/drawing/2014/main" id="{3477425C-9EAF-8131-FC34-FBF76057675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3365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4" name="Picture 3">
            <a:extLst>
              <a:ext uri="{FF2B5EF4-FFF2-40B4-BE49-F238E27FC236}">
                <a16:creationId xmlns:a16="http://schemas.microsoft.com/office/drawing/2014/main" id="{45D4B4D4-D370-0766-5439-24FB2E5BC8C9}"/>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Tree>
    <p:extLst>
      <p:ext uri="{BB962C8B-B14F-4D97-AF65-F5344CB8AC3E}">
        <p14:creationId xmlns:p14="http://schemas.microsoft.com/office/powerpoint/2010/main" val="279277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450" userDrawn="1">
          <p15:clr>
            <a:srgbClr val="FBAE40"/>
          </p15:clr>
        </p15:guide>
        <p15:guide id="4" orient="horz" pos="2647"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CD41D49B-DD1C-29B8-BB4B-A522F0BD0F4B}"/>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4530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41" pos="960" userDrawn="1">
          <p15:clr>
            <a:srgbClr val="954F72"/>
          </p15:clr>
        </p15:guide>
        <p15:guide id="42" pos="2560" userDrawn="1">
          <p15:clr>
            <a:srgbClr val="954F72"/>
          </p15:clr>
        </p15:guide>
        <p15:guide id="43" pos="4512" userDrawn="1">
          <p15:clr>
            <a:srgbClr val="954F72"/>
          </p15:clr>
        </p15:guide>
        <p15:guide id="44" orient="horz" pos="3502" userDrawn="1">
          <p15:clr>
            <a:srgbClr val="954F72"/>
          </p15:clr>
        </p15:guide>
        <p15:guide id="45"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0B9BBACB-9519-A858-1B0C-0A1E8D292776}"/>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102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40" pos="960" userDrawn="1">
          <p15:clr>
            <a:srgbClr val="954F72"/>
          </p15:clr>
        </p15:guide>
        <p15:guide id="41" pos="2560" userDrawn="1">
          <p15:clr>
            <a:srgbClr val="954F72"/>
          </p15:clr>
        </p15:guide>
        <p15:guide id="42" pos="4512" userDrawn="1">
          <p15:clr>
            <a:srgbClr val="954F72"/>
          </p15:clr>
        </p15:guide>
        <p15:guide id="43" orient="horz" pos="3502" userDrawn="1">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7" name="Rectangle 6">
            <a:extLst>
              <a:ext uri="{FF2B5EF4-FFF2-40B4-BE49-F238E27FC236}">
                <a16:creationId xmlns:a16="http://schemas.microsoft.com/office/drawing/2014/main" id="{B00539AD-C7FC-746D-D7CE-27244CE1BB28}"/>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5709404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rotWithShape="1">
          <a:blip r:embed="rId2"/>
          <a:srcRect l="19253" r="24737" b="5484"/>
          <a:stretch/>
        </p:blipFill>
        <p:spPr>
          <a:xfrm>
            <a:off x="6096000" y="0"/>
            <a:ext cx="6096000" cy="6858000"/>
          </a:xfrm>
          <a:prstGeom prst="rect">
            <a:avLst/>
          </a:prstGeom>
        </p:spPr>
      </p:pic>
      <p:pic>
        <p:nvPicPr>
          <p:cNvPr id="3"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D0BF392D-8B13-7808-163F-051A3511BF11}"/>
              </a:ext>
            </a:extLst>
          </p:cNvPr>
          <p:cNvPicPr>
            <a:picLocks noChangeAspect="1"/>
          </p:cNvPicPr>
          <p:nvPr userDrawn="1"/>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5440202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2" name="Picture 1">
            <a:extLst>
              <a:ext uri="{FF2B5EF4-FFF2-40B4-BE49-F238E27FC236}">
                <a16:creationId xmlns:a16="http://schemas.microsoft.com/office/drawing/2014/main" id="{8874A989-E582-E108-8194-DEAF0E3AF9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7456296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1368" userDrawn="1">
          <p15:clr>
            <a:srgbClr val="954F72"/>
          </p15:clr>
        </p15:guide>
        <p15:guide id="41" pos="2736" userDrawn="1">
          <p15:clr>
            <a:srgbClr val="954F72"/>
          </p15:clr>
        </p15:guide>
        <p15:guide id="42" pos="4344" userDrawn="1">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1405946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18108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693496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0666051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1968" userDrawn="1">
          <p15:clr>
            <a:srgbClr val="954F72"/>
          </p15:clr>
        </p15:guide>
        <p15:guide id="41" pos="2544" userDrawn="1">
          <p15:clr>
            <a:srgbClr val="954F72"/>
          </p15:clr>
        </p15:guide>
        <p15:guide id="42" orient="horz" pos="2088" userDrawn="1">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954448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827364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2521600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4344" userDrawn="1">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547449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4" pos="2568" userDrawn="1">
          <p15:clr>
            <a:srgbClr val="954F72"/>
          </p15:clr>
        </p15:guide>
        <p15:guide id="45" pos="4344" userDrawn="1">
          <p15:clr>
            <a:srgbClr val="954F72"/>
          </p15:clr>
        </p15:guide>
        <p15:guide id="46" pos="609" userDrawn="1">
          <p15:clr>
            <a:srgbClr val="FBAE40"/>
          </p15:clr>
        </p15:guide>
        <p15:guide id="47" pos="2988" userDrawn="1">
          <p15:clr>
            <a:srgbClr val="FBAE40"/>
          </p15:clr>
        </p15:guide>
        <p15:guide id="48" pos="5352" userDrawn="1">
          <p15:clr>
            <a:srgbClr val="FBAE40"/>
          </p15:clr>
        </p15:guide>
        <p15:guide id="49" orient="horz" pos="1085"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cxnSp>
        <p:nvCxnSpPr>
          <p:cNvPr id="6" name="Straight Connector 5" descr="Microsoft Certification renewal process flow">
            <a:extLst>
              <a:ext uri="{FF2B5EF4-FFF2-40B4-BE49-F238E27FC236}">
                <a16:creationId xmlns:a16="http://schemas.microsoft.com/office/drawing/2014/main" id="{F8B42227-C69B-D2D9-DD59-16F28BCE634C}"/>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4030261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6" pos="2592" userDrawn="1">
          <p15:clr>
            <a:srgbClr val="954F72"/>
          </p15:clr>
        </p15:guide>
        <p15:guide id="47" pos="1464" userDrawn="1">
          <p15:clr>
            <a:srgbClr val="954F72"/>
          </p15:clr>
        </p15:guide>
        <p15:guide id="48" pos="4344" userDrawn="1">
          <p15:clr>
            <a:srgbClr val="954F72"/>
          </p15:clr>
        </p15:guide>
        <p15:guide id="49" pos="609" userDrawn="1">
          <p15:clr>
            <a:srgbClr val="FBAE40"/>
          </p15:clr>
        </p15:guide>
        <p15:guide id="50" pos="3840" userDrawn="1">
          <p15:clr>
            <a:srgbClr val="FBAE40"/>
          </p15:clr>
        </p15:guide>
        <p15:guide id="51" pos="6216" userDrawn="1">
          <p15:clr>
            <a:srgbClr val="FBAE40"/>
          </p15:clr>
        </p15:guide>
        <p15:guide id="52" orient="horz" pos="1284" userDrawn="1">
          <p15:clr>
            <a:srgbClr val="FBAE40"/>
          </p15:clr>
        </p15:guide>
        <p15:guide id="53" pos="3940" userDrawn="1">
          <p15:clr>
            <a:srgbClr val="FBAE40"/>
          </p15:clr>
        </p15:guide>
        <p15:guide id="54" orient="horz" pos="216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cxnSp>
        <p:nvCxnSpPr>
          <p:cNvPr id="6" name="Straight Connector 5" descr="Microsoft Certification renewal process flow">
            <a:extLst>
              <a:ext uri="{FF2B5EF4-FFF2-40B4-BE49-F238E27FC236}">
                <a16:creationId xmlns:a16="http://schemas.microsoft.com/office/drawing/2014/main" id="{8681760F-8BA9-8A87-FACC-E4224770A5E6}"/>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21950905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6" pos="2592" userDrawn="1">
          <p15:clr>
            <a:srgbClr val="954F72"/>
          </p15:clr>
        </p15:guide>
        <p15:guide id="47" pos="1464" userDrawn="1">
          <p15:clr>
            <a:srgbClr val="954F72"/>
          </p15:clr>
        </p15:guide>
        <p15:guide id="48" pos="4344" userDrawn="1">
          <p15:clr>
            <a:srgbClr val="954F72"/>
          </p15:clr>
        </p15:guide>
        <p15:guide id="49" pos="609" userDrawn="1">
          <p15:clr>
            <a:srgbClr val="FBAE40"/>
          </p15:clr>
        </p15:guide>
        <p15:guide id="50" pos="3840" userDrawn="1">
          <p15:clr>
            <a:srgbClr val="FBAE40"/>
          </p15:clr>
        </p15:guide>
        <p15:guide id="51" pos="6216" userDrawn="1">
          <p15:clr>
            <a:srgbClr val="FBAE40"/>
          </p15:clr>
        </p15:guide>
        <p15:guide id="52" orient="horz" pos="1284" userDrawn="1">
          <p15:clr>
            <a:srgbClr val="FBAE40"/>
          </p15:clr>
        </p15:guide>
        <p15:guide id="53" pos="3940" userDrawn="1">
          <p15:clr>
            <a:srgbClr val="FBAE40"/>
          </p15:clr>
        </p15:guide>
        <p15:guide id="54" orient="horz" pos="216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4" name="Straight Connector 3" descr="Microsoft Certification renewal process flow">
            <a:extLst>
              <a:ext uri="{FF2B5EF4-FFF2-40B4-BE49-F238E27FC236}">
                <a16:creationId xmlns:a16="http://schemas.microsoft.com/office/drawing/2014/main" id="{ABA2ACC0-07C2-E983-D636-91AFF01FC6AF}"/>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375287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6" pos="2592" userDrawn="1">
          <p15:clr>
            <a:srgbClr val="954F72"/>
          </p15:clr>
        </p15:guide>
        <p15:guide id="47" pos="1464" userDrawn="1">
          <p15:clr>
            <a:srgbClr val="954F72"/>
          </p15:clr>
        </p15:guide>
        <p15:guide id="48" pos="4344" userDrawn="1">
          <p15:clr>
            <a:srgbClr val="954F72"/>
          </p15:clr>
        </p15:guide>
        <p15:guide id="49" pos="609" userDrawn="1">
          <p15:clr>
            <a:srgbClr val="FBAE40"/>
          </p15:clr>
        </p15:guide>
        <p15:guide id="50" pos="3840" userDrawn="1">
          <p15:clr>
            <a:srgbClr val="FBAE40"/>
          </p15:clr>
        </p15:guide>
        <p15:guide id="51" pos="6216" userDrawn="1">
          <p15:clr>
            <a:srgbClr val="FBAE40"/>
          </p15:clr>
        </p15:guide>
        <p15:guide id="52" orient="horz" pos="1284" userDrawn="1">
          <p15:clr>
            <a:srgbClr val="FBAE40"/>
          </p15:clr>
        </p15:guide>
        <p15:guide id="53" pos="3940" userDrawn="1">
          <p15:clr>
            <a:srgbClr val="FBAE40"/>
          </p15:clr>
        </p15:guide>
        <p15:guide id="54" orient="horz" pos="216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2044510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3781553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8444833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4" name="Rectangle 3">
            <a:extLst>
              <a:ext uri="{FF2B5EF4-FFF2-40B4-BE49-F238E27FC236}">
                <a16:creationId xmlns:a16="http://schemas.microsoft.com/office/drawing/2014/main" id="{906C486F-F530-0F3F-FA60-6A6F7757D3E8}"/>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25171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93056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2160" userDrawn="1">
          <p15:clr>
            <a:srgbClr val="954F72"/>
          </p15:clr>
        </p15:guide>
        <p15:guide id="41" pos="3768" userDrawn="1">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4180040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userDrawn="1"/>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3366801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Rectangle: Single Corner Rounded 2">
            <a:extLst>
              <a:ext uri="{FF2B5EF4-FFF2-40B4-BE49-F238E27FC236}">
                <a16:creationId xmlns:a16="http://schemas.microsoft.com/office/drawing/2014/main" id="{3B22BBB5-46F2-8434-9912-00F188617998}"/>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924866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Rectangle: Single Corner Rounded 2">
            <a:extLst>
              <a:ext uri="{FF2B5EF4-FFF2-40B4-BE49-F238E27FC236}">
                <a16:creationId xmlns:a16="http://schemas.microsoft.com/office/drawing/2014/main" id="{4A39D045-1B47-1E89-A72E-4599C993BA8D}"/>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5846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7" name="Rectangle 6">
            <a:extLst>
              <a:ext uri="{FF2B5EF4-FFF2-40B4-BE49-F238E27FC236}">
                <a16:creationId xmlns:a16="http://schemas.microsoft.com/office/drawing/2014/main" id="{4373D77D-1120-92DF-E5D8-340253F0721C}"/>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F7DCD5D1-05E8-F161-03A0-51CAA548C7AC}"/>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0C2FA370-CAD1-16B7-21AA-4CF12A3C4A8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Tree>
    <p:extLst>
      <p:ext uri="{BB962C8B-B14F-4D97-AF65-F5344CB8AC3E}">
        <p14:creationId xmlns:p14="http://schemas.microsoft.com/office/powerpoint/2010/main" val="3095195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9818250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33422602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6208741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Rounded Rectangle 3_1">
            <a:extLst>
              <a:ext uri="{FF2B5EF4-FFF2-40B4-BE49-F238E27FC236}">
                <a16:creationId xmlns:a16="http://schemas.microsoft.com/office/drawing/2014/main" id="{CAFC0866-8578-3656-2100-96DD2147D7EB}"/>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6006708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Rounded Rectangle 3_1">
            <a:extLst>
              <a:ext uri="{FF2B5EF4-FFF2-40B4-BE49-F238E27FC236}">
                <a16:creationId xmlns:a16="http://schemas.microsoft.com/office/drawing/2014/main" id="{F5205BDE-FD6E-B1DF-006F-F74185693012}"/>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1" name="Group 10">
            <a:extLst>
              <a:ext uri="{FF2B5EF4-FFF2-40B4-BE49-F238E27FC236}">
                <a16:creationId xmlns:a16="http://schemas.microsoft.com/office/drawing/2014/main" id="{A6CF002C-4C19-F421-AFF6-A1C7BDEFA571}"/>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4" name="Oval 13">
              <a:extLst>
                <a:ext uri="{FF2B5EF4-FFF2-40B4-BE49-F238E27FC236}">
                  <a16:creationId xmlns:a16="http://schemas.microsoft.com/office/drawing/2014/main" id="{154D616C-3673-9C53-5F31-CDBDA609E448}"/>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E6C31CD1-DD27-27E0-EAD0-5CAC2CEC6870}"/>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6963839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2568" userDrawn="1">
          <p15:clr>
            <a:srgbClr val="954F72"/>
          </p15:clr>
        </p15:guide>
        <p15:guide id="41" pos="5712" userDrawn="1">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pic>
        <p:nvPicPr>
          <p:cNvPr id="4" name="Graphic 3">
            <a:extLst>
              <a:ext uri="{FF2B5EF4-FFF2-40B4-BE49-F238E27FC236}">
                <a16:creationId xmlns:a16="http://schemas.microsoft.com/office/drawing/2014/main" id="{C77D1793-4364-051B-5474-75937042C6C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5419493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4" name="Graphic 3">
            <a:extLst>
              <a:ext uri="{FF2B5EF4-FFF2-40B4-BE49-F238E27FC236}">
                <a16:creationId xmlns:a16="http://schemas.microsoft.com/office/drawing/2014/main" id="{FC5F00ED-A611-C8C8-550E-0524ABD2892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1921526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dirty="0"/>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2" name="Text Placeholder 3">
            <a:extLst>
              <a:ext uri="{FF2B5EF4-FFF2-40B4-BE49-F238E27FC236}">
                <a16:creationId xmlns:a16="http://schemas.microsoft.com/office/drawing/2014/main" id="{B01D2124-D679-FDF8-B713-8E167B45EFF9}"/>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Tree>
    <p:extLst>
      <p:ext uri="{BB962C8B-B14F-4D97-AF65-F5344CB8AC3E}">
        <p14:creationId xmlns:p14="http://schemas.microsoft.com/office/powerpoint/2010/main" val="1128583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2" name="Rectangle 1">
            <a:extLst>
              <a:ext uri="{FF2B5EF4-FFF2-40B4-BE49-F238E27FC236}">
                <a16:creationId xmlns:a16="http://schemas.microsoft.com/office/drawing/2014/main" id="{9CC7D9E1-863E-A405-A8B9-2B8EA4FC014B}"/>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51276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853166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B63AE84F-5F39-3438-5E5A-FBDB10F560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9449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dirty="0"/>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58B73B71-ECC5-A984-6DD8-8C32B357B5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42311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Learn Clickdown">
    <p:bg>
      <p:bgPr>
        <a:solidFill>
          <a:srgbClr val="E8E6D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AC9CC-CBA7-2165-37C5-00D2CAABAC31}"/>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863338" cy="37151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Footer Placeholder 10">
            <a:extLst>
              <a:ext uri="{FF2B5EF4-FFF2-40B4-BE49-F238E27FC236}">
                <a16:creationId xmlns:a16="http://schemas.microsoft.com/office/drawing/2014/main" id="{A94A1388-BD3C-450C-8D99-7C21AEFDA7C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2" name="Rectangle 1">
            <a:extLst>
              <a:ext uri="{FF2B5EF4-FFF2-40B4-BE49-F238E27FC236}">
                <a16:creationId xmlns:a16="http://schemas.microsoft.com/office/drawing/2014/main" id="{900E606E-2767-25CF-9ECA-D9C8CE65ACE9}"/>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525678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Blank_Learn-with Head">
    <p:bg>
      <p:bgPr>
        <a:solidFill>
          <a:srgbClr val="E8E6D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294CE2C-953A-10B8-F580-7F93E4F1234F}"/>
              </a:ext>
            </a:extLst>
          </p:cNvPr>
          <p:cNvGrpSpPr/>
          <p:nvPr/>
        </p:nvGrpSpPr>
        <p:grpSpPr>
          <a:xfrm>
            <a:off x="0" y="0"/>
            <a:ext cx="12192001" cy="1289051"/>
            <a:chOff x="0" y="0"/>
            <a:chExt cx="12192001" cy="1289051"/>
          </a:xfrm>
        </p:grpSpPr>
        <p:pic>
          <p:nvPicPr>
            <p:cNvPr id="7" name="Picture 6">
              <a:extLst>
                <a:ext uri="{FF2B5EF4-FFF2-40B4-BE49-F238E27FC236}">
                  <a16:creationId xmlns:a16="http://schemas.microsoft.com/office/drawing/2014/main" id="{77080A99-448F-6067-0FC9-8A3F1093BB0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3125" b="79253"/>
            <a:stretch/>
          </p:blipFill>
          <p:spPr>
            <a:xfrm>
              <a:off x="0" y="1"/>
              <a:ext cx="12192001" cy="1289050"/>
            </a:xfrm>
            <a:prstGeom prst="rect">
              <a:avLst/>
            </a:prstGeom>
          </p:spPr>
        </p:pic>
        <p:sp>
          <p:nvSpPr>
            <p:cNvPr id="8" name="Rectangle 7">
              <a:extLst>
                <a:ext uri="{FF2B5EF4-FFF2-40B4-BE49-F238E27FC236}">
                  <a16:creationId xmlns:a16="http://schemas.microsoft.com/office/drawing/2014/main" id="{52129612-B6F9-E264-C307-D22FBB0EACA2}"/>
                </a:ext>
              </a:extLst>
            </p:cNvPr>
            <p:cNvSpPr/>
            <p:nvPr/>
          </p:nvSpPr>
          <p:spPr bwMode="auto">
            <a:xfrm>
              <a:off x="7315200" y="0"/>
              <a:ext cx="1454150" cy="8255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605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B6A3D4E9-A69B-36D6-0102-4B231B87583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grpSp>
        <p:nvGrpSpPr>
          <p:cNvPr id="4" name="Group 3">
            <a:extLst>
              <a:ext uri="{FF2B5EF4-FFF2-40B4-BE49-F238E27FC236}">
                <a16:creationId xmlns:a16="http://schemas.microsoft.com/office/drawing/2014/main" id="{BA63CB8A-0A8A-972E-67FD-E6039DC868DE}"/>
              </a:ext>
            </a:extLst>
          </p:cNvPr>
          <p:cNvGrpSpPr/>
          <p:nvPr userDrawn="1"/>
        </p:nvGrpSpPr>
        <p:grpSpPr>
          <a:xfrm>
            <a:off x="0" y="0"/>
            <a:ext cx="12192001" cy="1289051"/>
            <a:chOff x="0" y="0"/>
            <a:chExt cx="12192001" cy="1289051"/>
          </a:xfrm>
        </p:grpSpPr>
        <p:pic>
          <p:nvPicPr>
            <p:cNvPr id="5" name="Picture 4">
              <a:extLst>
                <a:ext uri="{FF2B5EF4-FFF2-40B4-BE49-F238E27FC236}">
                  <a16:creationId xmlns:a16="http://schemas.microsoft.com/office/drawing/2014/main" id="{58306599-B504-4775-30EA-B233AF2D606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125" b="79253"/>
            <a:stretch/>
          </p:blipFill>
          <p:spPr>
            <a:xfrm>
              <a:off x="0" y="1"/>
              <a:ext cx="12192001" cy="1289050"/>
            </a:xfrm>
            <a:prstGeom prst="rect">
              <a:avLst/>
            </a:prstGeom>
          </p:spPr>
        </p:pic>
        <p:sp>
          <p:nvSpPr>
            <p:cNvPr id="9" name="Rectangle 8">
              <a:extLst>
                <a:ext uri="{FF2B5EF4-FFF2-40B4-BE49-F238E27FC236}">
                  <a16:creationId xmlns:a16="http://schemas.microsoft.com/office/drawing/2014/main" id="{722E994B-929A-CE4B-265A-CD95786E6366}"/>
                </a:ext>
              </a:extLst>
            </p:cNvPr>
            <p:cNvSpPr/>
            <p:nvPr userDrawn="1"/>
          </p:nvSpPr>
          <p:spPr bwMode="auto">
            <a:xfrm>
              <a:off x="7315200" y="0"/>
              <a:ext cx="1454150" cy="8255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7599150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36">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524048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88A3C409-7297-3255-832A-3AABBEA8330A}"/>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0" name="Group 9">
            <a:extLst>
              <a:ext uri="{FF2B5EF4-FFF2-40B4-BE49-F238E27FC236}">
                <a16:creationId xmlns:a16="http://schemas.microsoft.com/office/drawing/2014/main" id="{E4E0912D-D19C-898A-7501-DB3B8A25016D}"/>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4AD31DEE-B274-8DC1-DC5E-F36BC5B42A03}"/>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B217FBDF-A58C-2F83-7160-6344C84F8EE9}"/>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7018630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theme" Target="../theme/theme2.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0" Type="http://schemas.openxmlformats.org/officeDocument/2006/relationships/slideLayout" Target="../slideLayouts/slideLayout64.xml"/><Relationship Id="rId4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4200" y="1591056"/>
            <a:ext cx="10426700" cy="107106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908" r:id="rId7"/>
    <p:sldLayoutId id="2147484839" r:id="rId8"/>
    <p:sldLayoutId id="2147484742" r:id="rId9"/>
    <p:sldLayoutId id="2147484910" r:id="rId10"/>
    <p:sldLayoutId id="2147484817" r:id="rId11"/>
    <p:sldLayoutId id="2147484741" r:id="rId12"/>
    <p:sldLayoutId id="2147484807" r:id="rId13"/>
    <p:sldLayoutId id="2147484753" r:id="rId14"/>
    <p:sldLayoutId id="2147484808" r:id="rId15"/>
    <p:sldLayoutId id="2147484912" r:id="rId16"/>
    <p:sldLayoutId id="2147484914" r:id="rId17"/>
    <p:sldLayoutId id="2147484917" r:id="rId18"/>
    <p:sldLayoutId id="2147484915" r:id="rId19"/>
    <p:sldLayoutId id="2147484873" r:id="rId20"/>
    <p:sldLayoutId id="2147484886" r:id="rId21"/>
    <p:sldLayoutId id="2147484885" r:id="rId22"/>
    <p:sldLayoutId id="2147484874" r:id="rId23"/>
    <p:sldLayoutId id="2147484745" r:id="rId24"/>
    <p:sldLayoutId id="2147484743" r:id="rId25"/>
    <p:sldLayoutId id="2147484749" r:id="rId26"/>
    <p:sldLayoutId id="2147484875" r:id="rId27"/>
    <p:sldLayoutId id="2147484840" r:id="rId28"/>
    <p:sldLayoutId id="2147484887" r:id="rId29"/>
    <p:sldLayoutId id="2147484909" r:id="rId30"/>
    <p:sldLayoutId id="2147484907" r:id="rId31"/>
    <p:sldLayoutId id="2147484911" r:id="rId32"/>
    <p:sldLayoutId id="2147484899" r:id="rId33"/>
    <p:sldLayoutId id="2147484903" r:id="rId34"/>
    <p:sldLayoutId id="2147484905" r:id="rId35"/>
    <p:sldLayoutId id="2147484900" r:id="rId36"/>
    <p:sldLayoutId id="2147484906" r:id="rId37"/>
    <p:sldLayoutId id="2147484821" r:id="rId38"/>
    <p:sldLayoutId id="2147484728" r:id="rId39"/>
    <p:sldLayoutId id="2147484859" r:id="rId40"/>
    <p:sldLayoutId id="2147484918" r:id="rId41"/>
    <p:sldLayoutId id="2147484919" r:id="rId42"/>
    <p:sldLayoutId id="2147484920" r:id="rId43"/>
    <p:sldLayoutId id="2147484921" r:id="rId44"/>
  </p:sldLayoutIdLst>
  <p:transition>
    <p:fade/>
  </p:transition>
  <p:hf sldNum="0" hd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4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591056"/>
            <a:ext cx="10426700" cy="107106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grpSp>
        <p:nvGrpSpPr>
          <p:cNvPr id="5" name="GRID" hidden="1">
            <a:extLst>
              <a:ext uri="{FF2B5EF4-FFF2-40B4-BE49-F238E27FC236}">
                <a16:creationId xmlns:a16="http://schemas.microsoft.com/office/drawing/2014/main" id="{EE90F6F3-857E-8F87-5936-62501F197A84}"/>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B201C1F3-DCF9-B092-B190-22904C59662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63498C-E914-BE56-9995-5AFFDE4D316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78DE4E-6ED0-433F-65B0-4758D90A31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42625F-E4C9-DC67-E631-2A6BE1C1D4B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DE950D-D565-0C21-B647-4A1647F0E0F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D98FBF-7A43-DD13-2430-6A99ADA82F4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2C7B4B-39F7-3A2D-2D6B-7DCDC1BC5F8C}"/>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BF3089-6607-E56B-B11D-FD0B925C6C6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7B1A63-6B1E-5AD3-2EC0-54214E3AD7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4ED97C-E1FD-2F08-FC7D-3721CEC31B3C}"/>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701CEF-0863-747B-3768-4994EFF8A28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6E0847A-D3C8-FEB5-7A50-A7052FA5E038}"/>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C34A30-3EA0-0055-37D0-9D91D514467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6A403E-B040-CFA0-FFD6-086FAAD0615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28960CE-7DA0-2676-4A72-07BBE20B0E0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86283-61B0-5500-6E70-15DC867C918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51B77A-D3FF-AC39-1C2F-E063B3515BA0}"/>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5EC47A-7C1C-0E74-7A17-C595FD7F87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F58A45-8E48-A746-2105-189096D8391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607C3B-664D-B533-27ED-F060A756F75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32C0AC-420D-1223-C30C-787ACFB4D744}"/>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AE3E54-D999-62FC-74CA-96C6E285DD8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9AAF71-2AB9-9E49-FC3E-74C127EF58E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7B0606-8011-1E0F-907D-B3E29B6DA3C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D83442D-52EA-86FE-81FD-753A10584E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5E9B709-DFD8-149C-F490-C70374E5B95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16B0E72-D6DC-BB01-4086-81283553E185}"/>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78260C-B415-24ED-8141-6372FE10D19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291A7C-49B5-F401-7296-BC7FDB68404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E41A85-C1B1-C37E-E832-1D4F89538FD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749DAAB-C8DC-9E0D-4127-802E6EE0B12D}"/>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1D1EDA7-79C4-DD9D-4B3F-114A36E1050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536D5D0-7F1F-F2AB-7FA2-ACE6B3D4FED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94F64F-9D1B-4D00-3698-E0C67E5F1C2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Title Placeholder 1">
            <a:extLst>
              <a:ext uri="{FF2B5EF4-FFF2-40B4-BE49-F238E27FC236}">
                <a16:creationId xmlns:a16="http://schemas.microsoft.com/office/drawing/2014/main" id="{B45D834D-5D0F-7072-01FC-3B33C912CFEF}"/>
              </a:ext>
            </a:extLst>
          </p:cNvPr>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198653701"/>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 id="2147484940" r:id="rId18"/>
    <p:sldLayoutId id="2147484941" r:id="rId19"/>
    <p:sldLayoutId id="2147484942" r:id="rId20"/>
    <p:sldLayoutId id="2147484943" r:id="rId21"/>
    <p:sldLayoutId id="2147484944" r:id="rId22"/>
    <p:sldLayoutId id="2147484945" r:id="rId23"/>
    <p:sldLayoutId id="2147484946" r:id="rId24"/>
    <p:sldLayoutId id="2147484947" r:id="rId25"/>
    <p:sldLayoutId id="2147484948" r:id="rId26"/>
    <p:sldLayoutId id="2147484949" r:id="rId27"/>
    <p:sldLayoutId id="2147484950" r:id="rId28"/>
    <p:sldLayoutId id="2147484951" r:id="rId29"/>
    <p:sldLayoutId id="2147484952" r:id="rId30"/>
    <p:sldLayoutId id="2147484953" r:id="rId31"/>
    <p:sldLayoutId id="2147484954" r:id="rId32"/>
    <p:sldLayoutId id="2147484955" r:id="rId33"/>
    <p:sldLayoutId id="2147484956" r:id="rId34"/>
    <p:sldLayoutId id="2147484957" r:id="rId35"/>
    <p:sldLayoutId id="2147484958" r:id="rId36"/>
    <p:sldLayoutId id="2147484959" r:id="rId37"/>
    <p:sldLayoutId id="2147484960" r:id="rId38"/>
    <p:sldLayoutId id="2147484961" r:id="rId39"/>
    <p:sldLayoutId id="2147484962" r:id="rId40"/>
    <p:sldLayoutId id="2147484963" r:id="rId41"/>
    <p:sldLayoutId id="2147484964" r:id="rId42"/>
    <p:sldLayoutId id="2147484965" r:id="rId43"/>
    <p:sldLayoutId id="2147484966" r:id="rId44"/>
  </p:sldLayoutIdLst>
  <p:transition>
    <p:fade/>
  </p:transition>
  <p:hf sldNum="0" hd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4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6" userDrawn="1">
          <p15:clr>
            <a:srgbClr val="A5A5A5"/>
          </p15:clr>
        </p15:guide>
        <p15:guide id="47" pos="7680" userDrawn="1">
          <p15:clr>
            <a:srgbClr val="A5A5A5"/>
          </p15:clr>
        </p15:guide>
        <p15:guide id="48" pos="186" userDrawn="1">
          <p15:clr>
            <a:srgbClr val="A5A5A5"/>
          </p15:clr>
        </p15:guide>
        <p15:guide id="49" pos="7496" userDrawn="1">
          <p15:clr>
            <a:srgbClr val="A5A5A5"/>
          </p15:clr>
        </p15:guide>
        <p15:guide id="50" orient="horz" userDrawn="1">
          <p15:clr>
            <a:srgbClr val="A5A5A5"/>
          </p15:clr>
        </p15:guide>
        <p15:guide id="51" orient="horz" pos="4320" userDrawn="1">
          <p15:clr>
            <a:srgbClr val="A5A5A5"/>
          </p15:clr>
        </p15:guide>
        <p15:guide id="52" orient="horz" pos="184" userDrawn="1">
          <p15:clr>
            <a:srgbClr val="A5A5A5"/>
          </p15:clr>
        </p15:guide>
        <p15:guide id="53" orient="horz" pos="4134" userDrawn="1">
          <p15:clr>
            <a:srgbClr val="A5A5A5"/>
          </p15:clr>
        </p15:guide>
        <p15:guide id="54" pos="365" userDrawn="1">
          <p15:clr>
            <a:srgbClr val="C35EA4"/>
          </p15:clr>
        </p15:guide>
        <p15:guide id="55" orient="horz" pos="367" userDrawn="1">
          <p15:clr>
            <a:srgbClr val="C35EA4"/>
          </p15:clr>
        </p15:guide>
        <p15:guide id="56" orient="horz" pos="3953" userDrawn="1">
          <p15:clr>
            <a:srgbClr val="C35EA4"/>
          </p15:clr>
        </p15:guide>
        <p15:guide id="57" pos="7307"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PL300-Course" TargetMode="Externa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PL300-1" TargetMode="External"/><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53.xml"/><Relationship Id="rId6" Type="http://schemas.openxmlformats.org/officeDocument/2006/relationships/image" Target="../media/image24.svg"/><Relationship Id="rId11" Type="http://schemas.openxmlformats.org/officeDocument/2006/relationships/image" Target="../media/image29.jpe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87.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svg"/><Relationship Id="rId18" Type="http://schemas.openxmlformats.org/officeDocument/2006/relationships/image" Target="../media/image61.png"/><Relationship Id="rId3" Type="http://schemas.openxmlformats.org/officeDocument/2006/relationships/image" Target="../media/image47.png"/><Relationship Id="rId21" Type="http://schemas.openxmlformats.org/officeDocument/2006/relationships/image" Target="../media/image64.svg"/><Relationship Id="rId7" Type="http://schemas.openxmlformats.org/officeDocument/2006/relationships/image" Target="../media/image51.pn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notesSlide" Target="../notesSlides/notesSlide13.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53.xml"/><Relationship Id="rId6" Type="http://schemas.openxmlformats.org/officeDocument/2006/relationships/image" Target="../media/image50.png"/><Relationship Id="rId11" Type="http://schemas.openxmlformats.org/officeDocument/2006/relationships/image" Target="../media/image45.png"/><Relationship Id="rId5" Type="http://schemas.openxmlformats.org/officeDocument/2006/relationships/image" Target="../media/image49.png"/><Relationship Id="rId15" Type="http://schemas.openxmlformats.org/officeDocument/2006/relationships/image" Target="../media/image58.svg"/><Relationship Id="rId10" Type="http://schemas.openxmlformats.org/officeDocument/2006/relationships/image" Target="../media/image54.png"/><Relationship Id="rId19" Type="http://schemas.openxmlformats.org/officeDocument/2006/relationships/image" Target="../media/image62.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training/modules/data-analytics-microsoft/" TargetMode="External"/><Relationship Id="rId2" Type="http://schemas.openxmlformats.org/officeDocument/2006/relationships/notesSlide" Target="../notesSlides/notesSlide16.xml"/><Relationship Id="rId1" Type="http://schemas.openxmlformats.org/officeDocument/2006/relationships/slideLayout" Target="../slideLayouts/slideLayout84.xml"/><Relationship Id="rId4" Type="http://schemas.openxmlformats.org/officeDocument/2006/relationships/hyperlink" Target="https://learn.microsoft.com/training/modules/get-started-with-power-b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aka.ms/MyMicrosoftLearnProfile" TargetMode="External"/><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85.xml"/><Relationship Id="rId6" Type="http://schemas.openxmlformats.org/officeDocument/2006/relationships/image" Target="../media/image14.jpg"/><Relationship Id="rId5" Type="http://schemas.openxmlformats.org/officeDocument/2006/relationships/image" Target="../media/image9.png"/><Relationship Id="rId4" Type="http://schemas.openxmlformats.org/officeDocument/2006/relationships/hyperlink" Target="https://learn.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earn.microsoft.com/training/courses/browse/" TargetMode="External"/><Relationship Id="rId1" Type="http://schemas.openxmlformats.org/officeDocument/2006/relationships/slideLayout" Target="../slideLayouts/slideLayout85.xml"/><Relationship Id="rId5" Type="http://schemas.openxmlformats.org/officeDocument/2006/relationships/hyperlink" Target="https://aka.ms/PL300-Labs"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aka.ms/MyMicrosoftLearnProfile" TargetMode="Externa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6.xml"/><Relationship Id="rId6" Type="http://schemas.openxmlformats.org/officeDocument/2006/relationships/hyperlink" Target="https://home.pearsonvue.com/voc/2023-report" TargetMode="External"/><Relationship Id="rId5" Type="http://schemas.openxmlformats.org/officeDocument/2006/relationships/hyperlink" Target="https://aka.ms/RenewYourCert" TargetMode="External"/><Relationship Id="rId4" Type="http://schemas.openxmlformats.org/officeDocument/2006/relationships/hyperlink" Target="http://www.learn.microsoft.com/certificatio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2" Type="http://schemas.openxmlformats.org/officeDocument/2006/relationships/hyperlink" Target="https://msle.learnondemand.net/Class/569624" TargetMode="Externa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31D7EE5-0059-03C4-6007-E3AC23018445}"/>
              </a:ext>
              <a:ext uri="{C183D7F6-B498-43B3-948B-1728B52AA6E4}">
                <adec:decorative xmlns:adec="http://schemas.microsoft.com/office/drawing/2017/decorative" val="1"/>
              </a:ext>
            </a:extLst>
          </p:cNvPr>
          <p:cNvSpPr/>
          <p:nvPr/>
        </p:nvSpPr>
        <p:spPr>
          <a:xfrm>
            <a:off x="1" y="5558385"/>
            <a:ext cx="3509682"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69912" y="3429000"/>
            <a:ext cx="5686955" cy="615553"/>
          </a:xfrm>
        </p:spPr>
        <p:txBody>
          <a:bodyPr anchor="t"/>
          <a:lstStyle/>
          <a:p>
            <a:r>
              <a:rPr lang="en-US" dirty="0"/>
              <a:t>Introduction to Power BI</a:t>
            </a:r>
          </a:p>
        </p:txBody>
      </p:sp>
      <p:sp>
        <p:nvSpPr>
          <p:cNvPr id="12" name="Footer Placeholder 11">
            <a:extLst>
              <a:ext uri="{FF2B5EF4-FFF2-40B4-BE49-F238E27FC236}">
                <a16:creationId xmlns:a16="http://schemas.microsoft.com/office/drawing/2014/main" id="{AA2BF8BC-EDED-61C2-562F-15FB955AD759}"/>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p:spPr>
        <p:txBody>
          <a:bodyPr/>
          <a:lstStyle/>
          <a:p>
            <a:r>
              <a:rPr lang="en-US" dirty="0"/>
              <a:t>© Copyright Microsoft Corporation. All rights reserved.</a:t>
            </a:r>
          </a:p>
        </p:txBody>
      </p:sp>
      <p:sp>
        <p:nvSpPr>
          <p:cNvPr id="4" name="Text Placeholder 1">
            <a:extLst>
              <a:ext uri="{FF2B5EF4-FFF2-40B4-BE49-F238E27FC236}">
                <a16:creationId xmlns:a16="http://schemas.microsoft.com/office/drawing/2014/main" id="{FD07EA5D-0F47-E0D7-CFF0-AF933E95A438}"/>
              </a:ext>
            </a:extLst>
          </p:cNvPr>
          <p:cNvSpPr txBox="1">
            <a:spLocks/>
          </p:cNvSpPr>
          <p:nvPr/>
        </p:nvSpPr>
        <p:spPr>
          <a:xfrm>
            <a:off x="409045" y="5607414"/>
            <a:ext cx="2872037" cy="461665"/>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bg1"/>
                </a:solidFill>
                <a:hlinkClick r:id="rId2">
                  <a:extLst>
                    <a:ext uri="{A12FA001-AC4F-418D-AE19-62706E023703}">
                      <ahyp:hlinkClr xmlns:ahyp="http://schemas.microsoft.com/office/drawing/2018/hyperlinkcolor" val="tx"/>
                    </a:ext>
                  </a:extLst>
                </a:hlinkClick>
              </a:rPr>
              <a:t>aka.ms/PL300-Course</a:t>
            </a:r>
            <a:endParaRPr lang="en-US" sz="2000" b="1" dirty="0">
              <a:solidFill>
                <a:schemeClr val="bg1"/>
              </a:solidFill>
            </a:endParaRPr>
          </a:p>
        </p:txBody>
      </p:sp>
    </p:spTree>
    <p:extLst>
      <p:ext uri="{BB962C8B-B14F-4D97-AF65-F5344CB8AC3E}">
        <p14:creationId xmlns:p14="http://schemas.microsoft.com/office/powerpoint/2010/main" val="40606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3429000"/>
            <a:ext cx="5832156" cy="1231106"/>
          </a:xfrm>
        </p:spPr>
        <p:txBody>
          <a:bodyPr/>
          <a:lstStyle/>
          <a:p>
            <a:r>
              <a:rPr lang="en-US" dirty="0">
                <a:latin typeface="+mj-lt"/>
              </a:rPr>
              <a:t>Get started with Microsoft data analytics</a:t>
            </a:r>
          </a:p>
        </p:txBody>
      </p:sp>
      <p:sp>
        <p:nvSpPr>
          <p:cNvPr id="2" name="Freeform: Shape 1">
            <a:extLst>
              <a:ext uri="{FF2B5EF4-FFF2-40B4-BE49-F238E27FC236}">
                <a16:creationId xmlns:a16="http://schemas.microsoft.com/office/drawing/2014/main" id="{69A38C3E-0AA6-0925-CFB0-0E3C3B1715F0}"/>
              </a:ext>
              <a:ext uri="{C183D7F6-B498-43B3-948B-1728B52AA6E4}">
                <adec:decorative xmlns:adec="http://schemas.microsoft.com/office/drawing/2017/decorative" val="1"/>
              </a:ext>
            </a:extLst>
          </p:cNvPr>
          <p:cNvSpPr/>
          <p:nvPr/>
        </p:nvSpPr>
        <p:spPr>
          <a:xfrm>
            <a:off x="0" y="5201519"/>
            <a:ext cx="3462618"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5" name="Text Placeholder 5">
            <a:extLst>
              <a:ext uri="{FF2B5EF4-FFF2-40B4-BE49-F238E27FC236}">
                <a16:creationId xmlns:a16="http://schemas.microsoft.com/office/drawing/2014/main" id="{CB52FB2A-F8E0-5802-CC19-CD94D4372C51}"/>
              </a:ext>
            </a:extLst>
          </p:cNvPr>
          <p:cNvSpPr txBox="1">
            <a:spLocks/>
          </p:cNvSpPr>
          <p:nvPr/>
        </p:nvSpPr>
        <p:spPr>
          <a:xfrm>
            <a:off x="477370" y="5250546"/>
            <a:ext cx="2985248" cy="461665"/>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bg1"/>
                </a:solidFill>
                <a:latin typeface="+mj-lt"/>
                <a:hlinkClick r:id="rId3">
                  <a:extLst>
                    <a:ext uri="{A12FA001-AC4F-418D-AE19-62706E023703}">
                      <ahyp:hlinkClr xmlns:ahyp="http://schemas.microsoft.com/office/drawing/2018/hyperlinkcolor" val="tx"/>
                    </a:ext>
                  </a:extLst>
                </a:hlinkClick>
              </a:rPr>
              <a:t>aka.ms/PL300-1 </a:t>
            </a:r>
            <a:endParaRPr lang="en-US" sz="2400" dirty="0">
              <a:solidFill>
                <a:schemeClr val="bg1"/>
              </a:solidFill>
              <a:latin typeface="+mj-lt"/>
            </a:endParaRPr>
          </a:p>
        </p:txBody>
      </p:sp>
      <p:sp>
        <p:nvSpPr>
          <p:cNvPr id="3" name="Text Placeholder 2">
            <a:extLst>
              <a:ext uri="{FF2B5EF4-FFF2-40B4-BE49-F238E27FC236}">
                <a16:creationId xmlns:a16="http://schemas.microsoft.com/office/drawing/2014/main" id="{5596BAC2-0405-D51A-8B6B-25781CD9ADA2}"/>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963" y="585788"/>
            <a:ext cx="8193087" cy="492443"/>
          </a:xfrm>
        </p:spPr>
        <p:txBody>
          <a:bodyPr/>
          <a:lstStyle/>
          <a:p>
            <a:r>
              <a:rPr lang="en-US" sz="3200" dirty="0"/>
              <a:t>Agenda</a:t>
            </a:r>
          </a:p>
        </p:txBody>
      </p:sp>
      <p:sp>
        <p:nvSpPr>
          <p:cNvPr id="25" name="Text Placeholder 2">
            <a:extLst>
              <a:ext uri="{FF2B5EF4-FFF2-40B4-BE49-F238E27FC236}">
                <a16:creationId xmlns:a16="http://schemas.microsoft.com/office/drawing/2014/main" id="{229DAC17-E126-2195-1379-0F69BE0D0CE4}"/>
              </a:ext>
            </a:extLst>
          </p:cNvPr>
          <p:cNvSpPr txBox="1">
            <a:spLocks/>
          </p:cNvSpPr>
          <p:nvPr/>
        </p:nvSpPr>
        <p:spPr>
          <a:xfrm>
            <a:off x="588262" y="1248725"/>
            <a:ext cx="8791062" cy="4029246"/>
          </a:xfrm>
          <a:prstGeom prst="rect">
            <a:avLst/>
          </a:prstGeom>
        </p:spPr>
        <p:txBody>
          <a:bodyPr lIns="0" tIns="0" rIns="0" bIns="0" anchor="t">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t>Discover data analysis</a:t>
            </a:r>
          </a:p>
          <a:p>
            <a:pPr lvl="2">
              <a:lnSpc>
                <a:spcPct val="150000"/>
              </a:lnSpc>
            </a:pPr>
            <a:r>
              <a:rPr lang="en-US" sz="2200" dirty="0"/>
              <a:t>Different data roles</a:t>
            </a:r>
          </a:p>
          <a:p>
            <a:pPr lvl="2">
              <a:lnSpc>
                <a:spcPct val="150000"/>
              </a:lnSpc>
            </a:pPr>
            <a:r>
              <a:rPr lang="en-US" sz="2200" dirty="0"/>
              <a:t>Data analyst tasks</a:t>
            </a:r>
          </a:p>
          <a:p>
            <a:pPr marL="27432" indent="0">
              <a:lnSpc>
                <a:spcPct val="150000"/>
              </a:lnSpc>
              <a:buNone/>
            </a:pPr>
            <a:r>
              <a:rPr lang="en-US" sz="2400" b="1" dirty="0"/>
              <a:t>Get started with Microsoft data analytics</a:t>
            </a:r>
          </a:p>
          <a:p>
            <a:pPr lvl="2">
              <a:lnSpc>
                <a:spcPct val="150000"/>
              </a:lnSpc>
            </a:pPr>
            <a:r>
              <a:rPr lang="en-US" sz="2200" dirty="0"/>
              <a:t>Data analytics with Microsoft</a:t>
            </a:r>
          </a:p>
          <a:p>
            <a:pPr lvl="2">
              <a:lnSpc>
                <a:spcPct val="150000"/>
              </a:lnSpc>
            </a:pPr>
            <a:r>
              <a:rPr lang="en-US" sz="2200" dirty="0"/>
              <a:t>Building blocks of Power BI</a:t>
            </a:r>
          </a:p>
          <a:p>
            <a:pPr lvl="2">
              <a:lnSpc>
                <a:spcPct val="150000"/>
              </a:lnSpc>
            </a:pPr>
            <a:r>
              <a:rPr lang="en-US" sz="2200" dirty="0"/>
              <a:t>Compelling visuals and reports</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6472659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A2DD4-116C-4848-1A26-98C1776CAB8D}"/>
              </a:ext>
            </a:extLst>
          </p:cNvPr>
          <p:cNvSpPr>
            <a:spLocks noGrp="1"/>
          </p:cNvSpPr>
          <p:nvPr>
            <p:ph type="title"/>
          </p:nvPr>
        </p:nvSpPr>
        <p:spPr/>
        <p:txBody>
          <a:bodyPr/>
          <a:lstStyle/>
          <a:p>
            <a:r>
              <a:rPr lang="en-US" dirty="0">
                <a:latin typeface="+mj-lt"/>
              </a:rPr>
              <a:t>Discover data analysis</a:t>
            </a:r>
          </a:p>
        </p:txBody>
      </p:sp>
    </p:spTree>
    <p:extLst>
      <p:ext uri="{BB962C8B-B14F-4D97-AF65-F5344CB8AC3E}">
        <p14:creationId xmlns:p14="http://schemas.microsoft.com/office/powerpoint/2010/main" val="123080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sz="3200" dirty="0"/>
              <a:t>From data to business insights with Power BI</a:t>
            </a:r>
          </a:p>
        </p:txBody>
      </p:sp>
      <p:grpSp>
        <p:nvGrpSpPr>
          <p:cNvPr id="6" name="Group 5" descr="A picture showing data ingestion from many different data sources to populate a Power BI report.">
            <a:extLst>
              <a:ext uri="{FF2B5EF4-FFF2-40B4-BE49-F238E27FC236}">
                <a16:creationId xmlns:a16="http://schemas.microsoft.com/office/drawing/2014/main" id="{12801B01-BB9B-FE84-F55B-C82E9E07D65A}"/>
              </a:ext>
            </a:extLst>
          </p:cNvPr>
          <p:cNvGrpSpPr>
            <a:grpSpLocks noChangeAspect="1"/>
          </p:cNvGrpSpPr>
          <p:nvPr/>
        </p:nvGrpSpPr>
        <p:grpSpPr>
          <a:xfrm>
            <a:off x="721631" y="2132562"/>
            <a:ext cx="10729198" cy="3285316"/>
            <a:chOff x="444486" y="2705694"/>
            <a:chExt cx="11532677" cy="3504274"/>
          </a:xfrm>
        </p:grpSpPr>
        <p:grpSp>
          <p:nvGrpSpPr>
            <p:cNvPr id="7" name="Group 6" descr="A picture showing data ingestion from many different data sources to populate a Power BI report.">
              <a:extLst>
                <a:ext uri="{FF2B5EF4-FFF2-40B4-BE49-F238E27FC236}">
                  <a16:creationId xmlns:a16="http://schemas.microsoft.com/office/drawing/2014/main" id="{91480054-064C-EC0F-A63B-08C6DB687020}"/>
                </a:ext>
              </a:extLst>
            </p:cNvPr>
            <p:cNvGrpSpPr/>
            <p:nvPr/>
          </p:nvGrpSpPr>
          <p:grpSpPr>
            <a:xfrm>
              <a:off x="3247272" y="2705694"/>
              <a:ext cx="8729891" cy="3504274"/>
              <a:chOff x="3579697" y="2750697"/>
              <a:chExt cx="8729891" cy="3504274"/>
            </a:xfrm>
          </p:grpSpPr>
          <p:pic>
            <p:nvPicPr>
              <p:cNvPr id="27" name="Graphic 26" descr="Filter with solid fill">
                <a:extLst>
                  <a:ext uri="{FF2B5EF4-FFF2-40B4-BE49-F238E27FC236}">
                    <a16:creationId xmlns:a16="http://schemas.microsoft.com/office/drawing/2014/main" id="{A5AAD70B-2DC3-CC0F-DF50-F246D5B023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579697" y="3044813"/>
                <a:ext cx="2687869" cy="2687869"/>
              </a:xfrm>
              <a:prstGeom prst="rect">
                <a:avLst/>
              </a:prstGeom>
            </p:spPr>
          </p:pic>
          <p:pic>
            <p:nvPicPr>
              <p:cNvPr id="28" name="Graphic 27" descr="Gears outline">
                <a:extLst>
                  <a:ext uri="{FF2B5EF4-FFF2-40B4-BE49-F238E27FC236}">
                    <a16:creationId xmlns:a16="http://schemas.microsoft.com/office/drawing/2014/main" id="{223EBD09-33ED-2552-6E51-5C22D767DB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6870" y="3985165"/>
                <a:ext cx="607272" cy="607271"/>
              </a:xfrm>
              <a:prstGeom prst="rect">
                <a:avLst/>
              </a:prstGeom>
            </p:spPr>
          </p:pic>
          <p:pic>
            <p:nvPicPr>
              <p:cNvPr id="29" name="Graphic 28" descr="Single gear outline">
                <a:extLst>
                  <a:ext uri="{FF2B5EF4-FFF2-40B4-BE49-F238E27FC236}">
                    <a16:creationId xmlns:a16="http://schemas.microsoft.com/office/drawing/2014/main" id="{0D54673C-8B9F-CF24-F83A-5102951A73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2124" y="4207159"/>
                <a:ext cx="531232" cy="531232"/>
              </a:xfrm>
              <a:prstGeom prst="rect">
                <a:avLst/>
              </a:prstGeom>
            </p:spPr>
          </p:pic>
          <p:pic>
            <p:nvPicPr>
              <p:cNvPr id="30" name="Picture 29" descr="Graphical user interface, chart&#10;&#10;Description automatically generated">
                <a:extLst>
                  <a:ext uri="{FF2B5EF4-FFF2-40B4-BE49-F238E27FC236}">
                    <a16:creationId xmlns:a16="http://schemas.microsoft.com/office/drawing/2014/main" id="{68026388-684B-B2CB-9D59-82B4E247ED31}"/>
                  </a:ext>
                </a:extLst>
              </p:cNvPr>
              <p:cNvPicPr>
                <a:picLocks noChangeAspect="1"/>
              </p:cNvPicPr>
              <p:nvPr/>
            </p:nvPicPr>
            <p:blipFill>
              <a:blip r:embed="rId9"/>
              <a:stretch>
                <a:fillRect/>
              </a:stretch>
            </p:blipFill>
            <p:spPr>
              <a:xfrm>
                <a:off x="5992337" y="2750697"/>
                <a:ext cx="6317251" cy="3504274"/>
              </a:xfrm>
              <a:prstGeom prst="rect">
                <a:avLst/>
              </a:prstGeom>
              <a:ln>
                <a:solidFill>
                  <a:schemeClr val="tx1"/>
                </a:solidFill>
              </a:ln>
            </p:spPr>
          </p:pic>
        </p:grpSp>
        <p:grpSp>
          <p:nvGrpSpPr>
            <p:cNvPr id="8" name="Group 7">
              <a:extLst>
                <a:ext uri="{FF2B5EF4-FFF2-40B4-BE49-F238E27FC236}">
                  <a16:creationId xmlns:a16="http://schemas.microsoft.com/office/drawing/2014/main" id="{AB2D3DA9-72C4-23B5-D002-AEB85F14EF26}"/>
                </a:ext>
              </a:extLst>
            </p:cNvPr>
            <p:cNvGrpSpPr/>
            <p:nvPr/>
          </p:nvGrpSpPr>
          <p:grpSpPr>
            <a:xfrm>
              <a:off x="444486" y="2876039"/>
              <a:ext cx="2984830" cy="2960075"/>
              <a:chOff x="1119684" y="3107197"/>
              <a:chExt cx="2984830" cy="2960075"/>
            </a:xfrm>
          </p:grpSpPr>
          <p:sp>
            <p:nvSpPr>
              <p:cNvPr id="9" name="Oval 8">
                <a:extLst>
                  <a:ext uri="{FF2B5EF4-FFF2-40B4-BE49-F238E27FC236}">
                    <a16:creationId xmlns:a16="http://schemas.microsoft.com/office/drawing/2014/main" id="{6AAAAE18-E666-4FD6-744D-9914B50F351C}"/>
                  </a:ext>
                </a:extLst>
              </p:cNvPr>
              <p:cNvSpPr/>
              <p:nvPr/>
            </p:nvSpPr>
            <p:spPr bwMode="auto">
              <a:xfrm>
                <a:off x="1119684" y="3107197"/>
                <a:ext cx="2984830" cy="29600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DC771E02-E6EF-D0E1-DD63-21D56FE97C72}"/>
                  </a:ext>
                </a:extLst>
              </p:cNvPr>
              <p:cNvPicPr>
                <a:picLocks noChangeAspect="1"/>
              </p:cNvPicPr>
              <p:nvPr/>
            </p:nvPicPr>
            <p:blipFill>
              <a:blip r:embed="rId10"/>
              <a:stretch>
                <a:fillRect/>
              </a:stretch>
            </p:blipFill>
            <p:spPr>
              <a:xfrm>
                <a:off x="2785554" y="4288830"/>
                <a:ext cx="364480" cy="375589"/>
              </a:xfrm>
              <a:prstGeom prst="rect">
                <a:avLst/>
              </a:prstGeom>
              <a:ln>
                <a:noFill/>
              </a:ln>
            </p:spPr>
          </p:pic>
          <p:pic>
            <p:nvPicPr>
              <p:cNvPr id="12" name="Picture 11">
                <a:extLst>
                  <a:ext uri="{FF2B5EF4-FFF2-40B4-BE49-F238E27FC236}">
                    <a16:creationId xmlns:a16="http://schemas.microsoft.com/office/drawing/2014/main" id="{15714AB7-7F4C-65E7-78E1-3E2840AB51CF}"/>
                  </a:ext>
                </a:extLst>
              </p:cNvPr>
              <p:cNvPicPr>
                <a:picLocks noChangeAspect="1"/>
              </p:cNvPicPr>
              <p:nvPr/>
            </p:nvPicPr>
            <p:blipFill>
              <a:blip r:embed="rId11"/>
              <a:stretch>
                <a:fillRect/>
              </a:stretch>
            </p:blipFill>
            <p:spPr>
              <a:xfrm>
                <a:off x="1378126" y="4512939"/>
                <a:ext cx="625418" cy="635359"/>
              </a:xfrm>
              <a:prstGeom prst="rect">
                <a:avLst/>
              </a:prstGeom>
              <a:ln>
                <a:noFill/>
              </a:ln>
            </p:spPr>
          </p:pic>
          <p:pic>
            <p:nvPicPr>
              <p:cNvPr id="13" name="Picture 12">
                <a:extLst>
                  <a:ext uri="{FF2B5EF4-FFF2-40B4-BE49-F238E27FC236}">
                    <a16:creationId xmlns:a16="http://schemas.microsoft.com/office/drawing/2014/main" id="{5B132FE8-49E4-BC4F-C624-B2A46E907C90}"/>
                  </a:ext>
                </a:extLst>
              </p:cNvPr>
              <p:cNvPicPr>
                <a:picLocks noChangeAspect="1"/>
              </p:cNvPicPr>
              <p:nvPr/>
            </p:nvPicPr>
            <p:blipFill>
              <a:blip r:embed="rId12"/>
              <a:stretch>
                <a:fillRect/>
              </a:stretch>
            </p:blipFill>
            <p:spPr>
              <a:xfrm>
                <a:off x="2404077" y="3224749"/>
                <a:ext cx="471155" cy="481388"/>
              </a:xfrm>
              <a:prstGeom prst="rect">
                <a:avLst/>
              </a:prstGeom>
              <a:ln>
                <a:noFill/>
              </a:ln>
            </p:spPr>
          </p:pic>
          <p:pic>
            <p:nvPicPr>
              <p:cNvPr id="14" name="Picture 13" descr="Icon&#10;&#10;Description automatically generated">
                <a:extLst>
                  <a:ext uri="{FF2B5EF4-FFF2-40B4-BE49-F238E27FC236}">
                    <a16:creationId xmlns:a16="http://schemas.microsoft.com/office/drawing/2014/main" id="{1C6A8521-5B26-1671-BC97-8CB69167C2E6}"/>
                  </a:ext>
                </a:extLst>
              </p:cNvPr>
              <p:cNvPicPr>
                <a:picLocks noChangeAspect="1"/>
              </p:cNvPicPr>
              <p:nvPr/>
            </p:nvPicPr>
            <p:blipFill>
              <a:blip r:embed="rId13"/>
              <a:stretch>
                <a:fillRect/>
              </a:stretch>
            </p:blipFill>
            <p:spPr>
              <a:xfrm>
                <a:off x="3345088" y="4408496"/>
                <a:ext cx="432355" cy="425216"/>
              </a:xfrm>
              <a:prstGeom prst="rect">
                <a:avLst/>
              </a:prstGeom>
              <a:ln>
                <a:noFill/>
              </a:ln>
            </p:spPr>
          </p:pic>
          <p:pic>
            <p:nvPicPr>
              <p:cNvPr id="15" name="Picture 14">
                <a:extLst>
                  <a:ext uri="{FF2B5EF4-FFF2-40B4-BE49-F238E27FC236}">
                    <a16:creationId xmlns:a16="http://schemas.microsoft.com/office/drawing/2014/main" id="{D5A51999-473D-AAC2-D11B-1E1A5E42D76D}"/>
                  </a:ext>
                </a:extLst>
              </p:cNvPr>
              <p:cNvPicPr>
                <a:picLocks noChangeAspect="1"/>
              </p:cNvPicPr>
              <p:nvPr/>
            </p:nvPicPr>
            <p:blipFill>
              <a:blip r:embed="rId14"/>
              <a:stretch>
                <a:fillRect/>
              </a:stretch>
            </p:blipFill>
            <p:spPr>
              <a:xfrm>
                <a:off x="1818610" y="3863534"/>
                <a:ext cx="476809" cy="491966"/>
              </a:xfrm>
              <a:prstGeom prst="rect">
                <a:avLst/>
              </a:prstGeom>
              <a:ln>
                <a:noFill/>
              </a:ln>
            </p:spPr>
          </p:pic>
          <p:pic>
            <p:nvPicPr>
              <p:cNvPr id="16" name="Picture 15">
                <a:extLst>
                  <a:ext uri="{FF2B5EF4-FFF2-40B4-BE49-F238E27FC236}">
                    <a16:creationId xmlns:a16="http://schemas.microsoft.com/office/drawing/2014/main" id="{8F80F711-A166-9F75-27D1-4CFED450FC6B}"/>
                  </a:ext>
                </a:extLst>
              </p:cNvPr>
              <p:cNvPicPr>
                <a:picLocks noChangeAspect="1"/>
              </p:cNvPicPr>
              <p:nvPr/>
            </p:nvPicPr>
            <p:blipFill>
              <a:blip r:embed="rId15"/>
              <a:stretch>
                <a:fillRect/>
              </a:stretch>
            </p:blipFill>
            <p:spPr>
              <a:xfrm>
                <a:off x="2484193" y="5475880"/>
                <a:ext cx="499335" cy="478426"/>
              </a:xfrm>
              <a:prstGeom prst="rect">
                <a:avLst/>
              </a:prstGeom>
              <a:ln>
                <a:noFill/>
              </a:ln>
            </p:spPr>
          </p:pic>
          <p:pic>
            <p:nvPicPr>
              <p:cNvPr id="17" name="Picture 16">
                <a:extLst>
                  <a:ext uri="{FF2B5EF4-FFF2-40B4-BE49-F238E27FC236}">
                    <a16:creationId xmlns:a16="http://schemas.microsoft.com/office/drawing/2014/main" id="{ED2C222B-9312-C813-1AF3-BD3084C59C41}"/>
                  </a:ext>
                </a:extLst>
              </p:cNvPr>
              <p:cNvPicPr>
                <a:picLocks noChangeAspect="1"/>
              </p:cNvPicPr>
              <p:nvPr/>
            </p:nvPicPr>
            <p:blipFill>
              <a:blip r:embed="rId16"/>
              <a:stretch>
                <a:fillRect/>
              </a:stretch>
            </p:blipFill>
            <p:spPr>
              <a:xfrm>
                <a:off x="1376590" y="4056558"/>
                <a:ext cx="263660" cy="273802"/>
              </a:xfrm>
              <a:prstGeom prst="rect">
                <a:avLst/>
              </a:prstGeom>
              <a:ln>
                <a:noFill/>
              </a:ln>
            </p:spPr>
          </p:pic>
          <p:pic>
            <p:nvPicPr>
              <p:cNvPr id="18" name="Picture 17">
                <a:extLst>
                  <a:ext uri="{FF2B5EF4-FFF2-40B4-BE49-F238E27FC236}">
                    <a16:creationId xmlns:a16="http://schemas.microsoft.com/office/drawing/2014/main" id="{C4D7AFDA-DB6D-034D-5E6E-B8809FD2F70C}"/>
                  </a:ext>
                </a:extLst>
              </p:cNvPr>
              <p:cNvPicPr>
                <a:picLocks noChangeAspect="1"/>
              </p:cNvPicPr>
              <p:nvPr/>
            </p:nvPicPr>
            <p:blipFill rotWithShape="1">
              <a:blip r:embed="rId17"/>
              <a:srcRect l="18449" t="18449" r="18449" b="18449"/>
              <a:stretch/>
            </p:blipFill>
            <p:spPr>
              <a:xfrm>
                <a:off x="3512930" y="3889849"/>
                <a:ext cx="417206" cy="433255"/>
              </a:xfrm>
              <a:prstGeom prst="rect">
                <a:avLst/>
              </a:prstGeom>
              <a:ln>
                <a:noFill/>
              </a:ln>
            </p:spPr>
          </p:pic>
          <p:pic>
            <p:nvPicPr>
              <p:cNvPr id="19" name="Picture 18" descr="tmpb3jdpwfd">
                <a:extLst>
                  <a:ext uri="{FF2B5EF4-FFF2-40B4-BE49-F238E27FC236}">
                    <a16:creationId xmlns:a16="http://schemas.microsoft.com/office/drawing/2014/main" id="{2079576F-1C8C-4CA5-E809-AE99B3CE18A6}"/>
                  </a:ext>
                </a:extLst>
              </p:cNvPr>
              <p:cNvPicPr>
                <a:picLocks noChangeAspect="1"/>
              </p:cNvPicPr>
              <p:nvPr/>
            </p:nvPicPr>
            <p:blipFill>
              <a:blip r:embed="rId18"/>
              <a:stretch>
                <a:fillRect/>
              </a:stretch>
            </p:blipFill>
            <p:spPr>
              <a:xfrm>
                <a:off x="2874646" y="4916798"/>
                <a:ext cx="941654" cy="687569"/>
              </a:xfrm>
              <a:prstGeom prst="rect">
                <a:avLst/>
              </a:prstGeom>
              <a:ln>
                <a:noFill/>
              </a:ln>
            </p:spPr>
          </p:pic>
          <p:pic>
            <p:nvPicPr>
              <p:cNvPr id="20" name="Picture 4" descr="Image result for mailchimp logo">
                <a:extLst>
                  <a:ext uri="{FF2B5EF4-FFF2-40B4-BE49-F238E27FC236}">
                    <a16:creationId xmlns:a16="http://schemas.microsoft.com/office/drawing/2014/main" id="{6BBECC79-BD1A-75D1-9D48-6B3FF401B9A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22032" y="3582856"/>
                <a:ext cx="294625" cy="320744"/>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20" descr="tmp1jb5nrdx">
                <a:extLst>
                  <a:ext uri="{FF2B5EF4-FFF2-40B4-BE49-F238E27FC236}">
                    <a16:creationId xmlns:a16="http://schemas.microsoft.com/office/drawing/2014/main" id="{14A90725-F9DC-4BE9-BA78-309589490E86}"/>
                  </a:ext>
                </a:extLst>
              </p:cNvPr>
              <p:cNvPicPr>
                <a:picLocks noChangeAspect="1"/>
              </p:cNvPicPr>
              <p:nvPr/>
            </p:nvPicPr>
            <p:blipFill rotWithShape="1">
              <a:blip r:embed="rId20">
                <a:clrChange>
                  <a:clrFrom>
                    <a:srgbClr val="FFFFFF"/>
                  </a:clrFrom>
                  <a:clrTo>
                    <a:srgbClr val="FFFFFF">
                      <a:alpha val="0"/>
                    </a:srgbClr>
                  </a:clrTo>
                </a:clrChange>
              </a:blip>
              <a:srcRect r="66893"/>
              <a:stretch/>
            </p:blipFill>
            <p:spPr>
              <a:xfrm>
                <a:off x="2370869" y="4747557"/>
                <a:ext cx="520839" cy="502366"/>
              </a:xfrm>
              <a:prstGeom prst="rect">
                <a:avLst/>
              </a:prstGeom>
              <a:ln>
                <a:noFill/>
              </a:ln>
            </p:spPr>
          </p:pic>
          <p:pic>
            <p:nvPicPr>
              <p:cNvPr id="22" name="Picture 21">
                <a:extLst>
                  <a:ext uri="{FF2B5EF4-FFF2-40B4-BE49-F238E27FC236}">
                    <a16:creationId xmlns:a16="http://schemas.microsoft.com/office/drawing/2014/main" id="{BCD9FA38-2BF5-0087-E308-D031E2049622}"/>
                  </a:ext>
                </a:extLst>
              </p:cNvPr>
              <p:cNvPicPr>
                <a:picLocks noChangeAspect="1"/>
              </p:cNvPicPr>
              <p:nvPr/>
            </p:nvPicPr>
            <p:blipFill>
              <a:blip r:embed="rId21"/>
              <a:stretch>
                <a:fillRect/>
              </a:stretch>
            </p:blipFill>
            <p:spPr>
              <a:xfrm>
                <a:off x="1835201" y="3296164"/>
                <a:ext cx="612393" cy="528261"/>
              </a:xfrm>
              <a:prstGeom prst="rect">
                <a:avLst/>
              </a:prstGeom>
              <a:ln>
                <a:noFill/>
              </a:ln>
            </p:spPr>
          </p:pic>
          <p:pic>
            <p:nvPicPr>
              <p:cNvPr id="23" name="Picture 22">
                <a:extLst>
                  <a:ext uri="{FF2B5EF4-FFF2-40B4-BE49-F238E27FC236}">
                    <a16:creationId xmlns:a16="http://schemas.microsoft.com/office/drawing/2014/main" id="{F8F36BBC-94B9-5010-3836-EC9EDE1012A8}"/>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2743888" y="3281840"/>
                <a:ext cx="826407" cy="653863"/>
              </a:xfrm>
              <a:prstGeom prst="rect">
                <a:avLst/>
              </a:prstGeom>
              <a:ln>
                <a:noFill/>
              </a:ln>
            </p:spPr>
          </p:pic>
          <p:pic>
            <p:nvPicPr>
              <p:cNvPr id="24" name="Picture 4" descr="Image result for sap">
                <a:extLst>
                  <a:ext uri="{FF2B5EF4-FFF2-40B4-BE49-F238E27FC236}">
                    <a16:creationId xmlns:a16="http://schemas.microsoft.com/office/drawing/2014/main" id="{207AE0C2-BAFA-FFB7-EAFA-DD5ACF931B7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76235" y="5265934"/>
                <a:ext cx="908936" cy="4813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2" descr="Image result for oracle">
                <a:extLst>
                  <a:ext uri="{FF2B5EF4-FFF2-40B4-BE49-F238E27FC236}">
                    <a16:creationId xmlns:a16="http://schemas.microsoft.com/office/drawing/2014/main" id="{00CF355F-4D84-9E77-1329-75E32795ACBF}"/>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24897" y="3950659"/>
                <a:ext cx="1158889" cy="2875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6" name="Picture 10" descr="Related image">
                <a:extLst>
                  <a:ext uri="{FF2B5EF4-FFF2-40B4-BE49-F238E27FC236}">
                    <a16:creationId xmlns:a16="http://schemas.microsoft.com/office/drawing/2014/main" id="{10DD10C8-94EF-6B9E-D127-07499432E60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144675" y="4273200"/>
                <a:ext cx="523809" cy="543959"/>
              </a:xfrm>
              <a:prstGeom prst="rect">
                <a:avLst/>
              </a:prstGeom>
              <a:noFill/>
              <a:ln>
                <a:no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2043032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B35840-39D7-A2F2-7D3C-61E4332230A5}"/>
              </a:ext>
            </a:extLst>
          </p:cNvPr>
          <p:cNvSpPr>
            <a:spLocks noGrp="1"/>
          </p:cNvSpPr>
          <p:nvPr>
            <p:ph type="title"/>
          </p:nvPr>
        </p:nvSpPr>
        <p:spPr>
          <a:xfrm>
            <a:off x="588262" y="585216"/>
            <a:ext cx="11013474" cy="492443"/>
          </a:xfrm>
        </p:spPr>
        <p:txBody>
          <a:bodyPr/>
          <a:lstStyle/>
          <a:p>
            <a:r>
              <a:rPr lang="en-US" sz="3200" dirty="0"/>
              <a:t>Different types of analysis</a:t>
            </a:r>
          </a:p>
        </p:txBody>
      </p:sp>
      <p:sp>
        <p:nvSpPr>
          <p:cNvPr id="7" name="Text Placeholder 6">
            <a:extLst>
              <a:ext uri="{FF2B5EF4-FFF2-40B4-BE49-F238E27FC236}">
                <a16:creationId xmlns:a16="http://schemas.microsoft.com/office/drawing/2014/main" id="{6D6B6880-8AED-D730-6753-16DB21C985EA}"/>
              </a:ext>
            </a:extLst>
          </p:cNvPr>
          <p:cNvSpPr>
            <a:spLocks noGrp="1"/>
          </p:cNvSpPr>
          <p:nvPr>
            <p:ph type="body" sz="quarter" idx="15"/>
          </p:nvPr>
        </p:nvSpPr>
        <p:spPr>
          <a:xfrm>
            <a:off x="586389" y="1591056"/>
            <a:ext cx="11013474" cy="3467552"/>
          </a:xfrm>
        </p:spPr>
        <p:txBody>
          <a:bodyPr/>
          <a:lstStyle/>
          <a:p>
            <a:pPr marL="137160" lvl="1" indent="0">
              <a:lnSpc>
                <a:spcPct val="150000"/>
              </a:lnSpc>
              <a:buNone/>
            </a:pPr>
            <a:r>
              <a:rPr lang="en-US" sz="2400" dirty="0"/>
              <a:t>Data analysis is another form of storytelling with five categories:</a:t>
            </a:r>
          </a:p>
          <a:p>
            <a:pPr lvl="2">
              <a:lnSpc>
                <a:spcPct val="150000"/>
              </a:lnSpc>
            </a:pPr>
            <a:r>
              <a:rPr lang="en-US" sz="2200" b="1" dirty="0"/>
              <a:t>Descriptive</a:t>
            </a:r>
            <a:r>
              <a:rPr lang="en-US" sz="2200" dirty="0"/>
              <a:t>: Summarize past data</a:t>
            </a:r>
          </a:p>
          <a:p>
            <a:pPr lvl="2">
              <a:lnSpc>
                <a:spcPct val="150000"/>
              </a:lnSpc>
            </a:pPr>
            <a:r>
              <a:rPr lang="en-US" sz="2200" b="1" dirty="0"/>
              <a:t>Diagnostic</a:t>
            </a:r>
            <a:r>
              <a:rPr lang="en-US" sz="2200" dirty="0"/>
              <a:t>: Explain past data</a:t>
            </a:r>
          </a:p>
          <a:p>
            <a:pPr lvl="2">
              <a:lnSpc>
                <a:spcPct val="150000"/>
              </a:lnSpc>
            </a:pPr>
            <a:r>
              <a:rPr lang="en-US" sz="2200" b="1" dirty="0"/>
              <a:t>Predictive</a:t>
            </a:r>
            <a:r>
              <a:rPr lang="en-US" sz="2200" dirty="0"/>
              <a:t>: Forecast future data</a:t>
            </a:r>
          </a:p>
          <a:p>
            <a:pPr lvl="2">
              <a:lnSpc>
                <a:spcPct val="150000"/>
              </a:lnSpc>
            </a:pPr>
            <a:r>
              <a:rPr lang="en-US" sz="2200" b="1" dirty="0"/>
              <a:t>Prescriptive</a:t>
            </a:r>
            <a:r>
              <a:rPr lang="en-US" sz="2200" dirty="0"/>
              <a:t>: Optimize future data</a:t>
            </a:r>
          </a:p>
          <a:p>
            <a:pPr lvl="2">
              <a:lnSpc>
                <a:spcPct val="150000"/>
              </a:lnSpc>
            </a:pPr>
            <a:r>
              <a:rPr lang="en-US" sz="2200" b="1" dirty="0"/>
              <a:t>Cognitive</a:t>
            </a:r>
            <a:r>
              <a:rPr lang="en-US" sz="2200" dirty="0"/>
              <a:t>: Learn from data</a:t>
            </a:r>
            <a:endParaRPr lang="en-US" sz="1400" dirty="0"/>
          </a:p>
        </p:txBody>
      </p:sp>
    </p:spTree>
    <p:extLst>
      <p:ext uri="{BB962C8B-B14F-4D97-AF65-F5344CB8AC3E}">
        <p14:creationId xmlns:p14="http://schemas.microsoft.com/office/powerpoint/2010/main" val="319079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3B7380-C1D4-B06D-BD74-D7BFD91EE178}"/>
              </a:ext>
            </a:extLst>
          </p:cNvPr>
          <p:cNvSpPr>
            <a:spLocks noGrp="1"/>
          </p:cNvSpPr>
          <p:nvPr>
            <p:ph type="title"/>
          </p:nvPr>
        </p:nvSpPr>
        <p:spPr>
          <a:xfrm>
            <a:off x="588262" y="585216"/>
            <a:ext cx="11013474" cy="492443"/>
          </a:xfrm>
        </p:spPr>
        <p:txBody>
          <a:bodyPr/>
          <a:lstStyle/>
          <a:p>
            <a:r>
              <a:rPr lang="en-US" sz="3200" dirty="0"/>
              <a:t>Tasks of a Data Analyst</a:t>
            </a:r>
          </a:p>
        </p:txBody>
      </p:sp>
      <p:graphicFrame>
        <p:nvGraphicFramePr>
          <p:cNvPr id="11" name="Diagram 10" descr="The tasks of a data analyst are: Prepare, Model, Visualize, Analyze, and Manage">
            <a:extLst>
              <a:ext uri="{FF2B5EF4-FFF2-40B4-BE49-F238E27FC236}">
                <a16:creationId xmlns:a16="http://schemas.microsoft.com/office/drawing/2014/main" id="{B7559AE7-3961-4DF6-87EE-145AB2624585}"/>
              </a:ext>
            </a:extLst>
          </p:cNvPr>
          <p:cNvGraphicFramePr/>
          <p:nvPr/>
        </p:nvGraphicFramePr>
        <p:xfrm>
          <a:off x="649568" y="1841326"/>
          <a:ext cx="10887116" cy="3867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89103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FE4029-BB53-6BAE-0027-2D0671C0A932}"/>
              </a:ext>
            </a:extLst>
          </p:cNvPr>
          <p:cNvSpPr>
            <a:spLocks noGrp="1"/>
          </p:cNvSpPr>
          <p:nvPr>
            <p:ph type="title"/>
          </p:nvPr>
        </p:nvSpPr>
        <p:spPr/>
        <p:txBody>
          <a:bodyPr/>
          <a:lstStyle/>
          <a:p>
            <a:r>
              <a:rPr lang="en-US" sz="3200" dirty="0"/>
              <a:t>Knowledge check: data analytics</a:t>
            </a:r>
            <a:endParaRPr lang="en-IN" sz="3200" dirty="0"/>
          </a:p>
        </p:txBody>
      </p:sp>
      <p:sp>
        <p:nvSpPr>
          <p:cNvPr id="4" name="Text Placeholder 3">
            <a:extLst>
              <a:ext uri="{FF2B5EF4-FFF2-40B4-BE49-F238E27FC236}">
                <a16:creationId xmlns:a16="http://schemas.microsoft.com/office/drawing/2014/main" id="{2A41A384-78DA-7775-3ADC-5CD3076EDB64}"/>
              </a:ext>
            </a:extLst>
          </p:cNvPr>
          <p:cNvSpPr>
            <a:spLocks noGrp="1"/>
          </p:cNvSpPr>
          <p:nvPr>
            <p:ph type="body" sz="quarter" idx="17"/>
          </p:nvPr>
        </p:nvSpPr>
        <p:spPr>
          <a:xfrm>
            <a:off x="876935" y="1395730"/>
            <a:ext cx="9190849" cy="276999"/>
          </a:xfrm>
        </p:spPr>
        <p:txBody>
          <a:bodyPr/>
          <a:lstStyle/>
          <a:p>
            <a:r>
              <a:rPr lang="en-US" sz="1800" dirty="0"/>
              <a:t>Which role enables advanced analytics capabilities through reports and visualizations?</a:t>
            </a:r>
          </a:p>
        </p:txBody>
      </p:sp>
      <p:sp>
        <p:nvSpPr>
          <p:cNvPr id="26" name="Text Placeholder 25">
            <a:extLst>
              <a:ext uri="{FF2B5EF4-FFF2-40B4-BE49-F238E27FC236}">
                <a16:creationId xmlns:a16="http://schemas.microsoft.com/office/drawing/2014/main" id="{A7E97F34-E3C4-ECCC-4DBA-C864D972CCFB}"/>
              </a:ext>
            </a:extLst>
          </p:cNvPr>
          <p:cNvSpPr>
            <a:spLocks noGrp="1"/>
          </p:cNvSpPr>
          <p:nvPr>
            <p:ph type="body" sz="quarter" idx="15"/>
          </p:nvPr>
        </p:nvSpPr>
        <p:spPr>
          <a:xfrm>
            <a:off x="879124" y="1802681"/>
            <a:ext cx="9186895" cy="837152"/>
          </a:xfrm>
        </p:spPr>
        <p:txBody>
          <a:bodyPr/>
          <a:lstStyle/>
          <a:p>
            <a:r>
              <a:rPr lang="en-US" sz="1600" dirty="0"/>
              <a:t>Data analyst</a:t>
            </a:r>
          </a:p>
          <a:p>
            <a:r>
              <a:rPr lang="en-US" sz="1600" dirty="0"/>
              <a:t>Data engineer </a:t>
            </a:r>
          </a:p>
          <a:p>
            <a:r>
              <a:rPr lang="en-US" sz="1600" dirty="0"/>
              <a:t>Data scientist</a:t>
            </a:r>
          </a:p>
        </p:txBody>
      </p:sp>
      <p:sp>
        <p:nvSpPr>
          <p:cNvPr id="2" name="Graphic 26" descr="Checkmark indicating correct answer">
            <a:extLst>
              <a:ext uri="{FF2B5EF4-FFF2-40B4-BE49-F238E27FC236}">
                <a16:creationId xmlns:a16="http://schemas.microsoft.com/office/drawing/2014/main" id="{468A21CE-0E72-9E8D-B16A-EE89EDF49603}"/>
              </a:ext>
              <a:ext uri="{C183D7F6-B498-43B3-948B-1728B52AA6E4}">
                <adec:decorative xmlns:adec="http://schemas.microsoft.com/office/drawing/2017/decorative" val="0"/>
              </a:ext>
            </a:extLst>
          </p:cNvPr>
          <p:cNvSpPr/>
          <p:nvPr/>
        </p:nvSpPr>
        <p:spPr>
          <a:xfrm>
            <a:off x="920579" y="1841017"/>
            <a:ext cx="171671"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20" name="Text Placeholder 19">
            <a:extLst>
              <a:ext uri="{FF2B5EF4-FFF2-40B4-BE49-F238E27FC236}">
                <a16:creationId xmlns:a16="http://schemas.microsoft.com/office/drawing/2014/main" id="{73F65FFA-A322-2A4F-7F84-72DD5EFD7A5B}"/>
              </a:ext>
            </a:extLst>
          </p:cNvPr>
          <p:cNvSpPr>
            <a:spLocks noGrp="1"/>
          </p:cNvSpPr>
          <p:nvPr>
            <p:ph type="body" sz="quarter" idx="22"/>
          </p:nvPr>
        </p:nvSpPr>
        <p:spPr>
          <a:xfrm>
            <a:off x="876935" y="3066098"/>
            <a:ext cx="9190849" cy="276999"/>
          </a:xfrm>
        </p:spPr>
        <p:txBody>
          <a:bodyPr/>
          <a:lstStyle/>
          <a:p>
            <a:pPr marL="0" lvl="1" indent="0">
              <a:spcBef>
                <a:spcPts val="0"/>
              </a:spcBef>
              <a:buNone/>
            </a:pPr>
            <a:r>
              <a:rPr lang="en-US" sz="1800" dirty="0">
                <a:latin typeface="+mj-lt"/>
                <a:cs typeface="Segoe UI" panose="020B0502040204020203" pitchFamily="34" charset="0"/>
              </a:rPr>
              <a:t>Which data analyst task has critical performance impact on reporting and data analysis?</a:t>
            </a:r>
          </a:p>
        </p:txBody>
      </p:sp>
      <p:sp>
        <p:nvSpPr>
          <p:cNvPr id="29" name="Text Placeholder 28">
            <a:extLst>
              <a:ext uri="{FF2B5EF4-FFF2-40B4-BE49-F238E27FC236}">
                <a16:creationId xmlns:a16="http://schemas.microsoft.com/office/drawing/2014/main" id="{0763968E-DB65-E822-726E-DB76E4A6CF51}"/>
              </a:ext>
            </a:extLst>
          </p:cNvPr>
          <p:cNvSpPr>
            <a:spLocks noGrp="1"/>
          </p:cNvSpPr>
          <p:nvPr>
            <p:ph type="body" sz="quarter" idx="23"/>
          </p:nvPr>
        </p:nvSpPr>
        <p:spPr>
          <a:xfrm>
            <a:off x="879124" y="3455636"/>
            <a:ext cx="9186895" cy="837152"/>
          </a:xfrm>
        </p:spPr>
        <p:txBody>
          <a:bodyPr/>
          <a:lstStyle/>
          <a:p>
            <a:r>
              <a:rPr lang="en-US" sz="1600" dirty="0"/>
              <a:t>Analyze</a:t>
            </a:r>
          </a:p>
          <a:p>
            <a:r>
              <a:rPr lang="en-US" sz="1600" dirty="0"/>
              <a:t>Model</a:t>
            </a:r>
          </a:p>
          <a:p>
            <a:r>
              <a:rPr lang="en-US" sz="1600" dirty="0"/>
              <a:t>Visualize</a:t>
            </a:r>
          </a:p>
        </p:txBody>
      </p:sp>
      <p:sp>
        <p:nvSpPr>
          <p:cNvPr id="3" name="Graphic 26" descr="Checkmark indicating correct answer">
            <a:extLst>
              <a:ext uri="{FF2B5EF4-FFF2-40B4-BE49-F238E27FC236}">
                <a16:creationId xmlns:a16="http://schemas.microsoft.com/office/drawing/2014/main" id="{82ADE183-90A1-0233-060F-C47C61582F3D}"/>
              </a:ext>
              <a:ext uri="{C183D7F6-B498-43B3-948B-1728B52AA6E4}">
                <adec:decorative xmlns:adec="http://schemas.microsoft.com/office/drawing/2017/decorative" val="0"/>
              </a:ext>
            </a:extLst>
          </p:cNvPr>
          <p:cNvSpPr/>
          <p:nvPr/>
        </p:nvSpPr>
        <p:spPr>
          <a:xfrm>
            <a:off x="920579" y="3764304"/>
            <a:ext cx="171671"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15" name="Text Placeholder 14">
            <a:extLst>
              <a:ext uri="{FF2B5EF4-FFF2-40B4-BE49-F238E27FC236}">
                <a16:creationId xmlns:a16="http://schemas.microsoft.com/office/drawing/2014/main" id="{A8ECCB7C-7C5B-B519-336D-0F36C67011B2}"/>
              </a:ext>
            </a:extLst>
          </p:cNvPr>
          <p:cNvSpPr>
            <a:spLocks noGrp="1"/>
          </p:cNvSpPr>
          <p:nvPr>
            <p:ph type="body" sz="quarter" idx="20"/>
          </p:nvPr>
        </p:nvSpPr>
        <p:spPr>
          <a:xfrm>
            <a:off x="876935" y="4573821"/>
            <a:ext cx="9190849" cy="276999"/>
          </a:xfrm>
        </p:spPr>
        <p:txBody>
          <a:bodyPr/>
          <a:lstStyle/>
          <a:p>
            <a:r>
              <a:rPr lang="en-US" sz="1800" dirty="0"/>
              <a:t>What is a key benefit of data analysis?</a:t>
            </a:r>
          </a:p>
        </p:txBody>
      </p:sp>
      <p:sp>
        <p:nvSpPr>
          <p:cNvPr id="27" name="Text Placeholder 26">
            <a:extLst>
              <a:ext uri="{FF2B5EF4-FFF2-40B4-BE49-F238E27FC236}">
                <a16:creationId xmlns:a16="http://schemas.microsoft.com/office/drawing/2014/main" id="{AFB53F8D-09AC-3E30-1F29-200628488F3E}"/>
              </a:ext>
            </a:extLst>
          </p:cNvPr>
          <p:cNvSpPr>
            <a:spLocks noGrp="1"/>
          </p:cNvSpPr>
          <p:nvPr>
            <p:ph type="body" sz="quarter" idx="21"/>
          </p:nvPr>
        </p:nvSpPr>
        <p:spPr>
          <a:xfrm>
            <a:off x="879124" y="4967335"/>
            <a:ext cx="9186895" cy="837152"/>
          </a:xfrm>
        </p:spPr>
        <p:txBody>
          <a:bodyPr/>
          <a:lstStyle/>
          <a:p>
            <a:r>
              <a:rPr lang="en-US" sz="1600" dirty="0"/>
              <a:t>Decisive analytics</a:t>
            </a:r>
          </a:p>
          <a:p>
            <a:r>
              <a:rPr lang="en-US" sz="1600" dirty="0"/>
              <a:t>Informed business decisions</a:t>
            </a:r>
          </a:p>
          <a:p>
            <a:r>
              <a:rPr lang="en-US" sz="1600" dirty="0"/>
              <a:t>Complex reports</a:t>
            </a:r>
          </a:p>
        </p:txBody>
      </p:sp>
      <p:sp>
        <p:nvSpPr>
          <p:cNvPr id="5" name="Graphic 26" descr="Checkmark indicating correct answer">
            <a:extLst>
              <a:ext uri="{FF2B5EF4-FFF2-40B4-BE49-F238E27FC236}">
                <a16:creationId xmlns:a16="http://schemas.microsoft.com/office/drawing/2014/main" id="{0C2B102B-898F-BAFE-A5A4-6DDF7DFE9651}"/>
              </a:ext>
              <a:ext uri="{C183D7F6-B498-43B3-948B-1728B52AA6E4}">
                <adec:decorative xmlns:adec="http://schemas.microsoft.com/office/drawing/2017/decorative" val="0"/>
              </a:ext>
            </a:extLst>
          </p:cNvPr>
          <p:cNvSpPr/>
          <p:nvPr/>
        </p:nvSpPr>
        <p:spPr>
          <a:xfrm>
            <a:off x="920579" y="5262384"/>
            <a:ext cx="171671"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45584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A2DD4-116C-4848-1A26-98C1776CAB8D}"/>
              </a:ext>
            </a:extLst>
          </p:cNvPr>
          <p:cNvSpPr>
            <a:spLocks noGrp="1"/>
          </p:cNvSpPr>
          <p:nvPr>
            <p:ph type="title"/>
          </p:nvPr>
        </p:nvSpPr>
        <p:spPr>
          <a:xfrm>
            <a:off x="569913" y="2769394"/>
            <a:ext cx="6345237" cy="1231106"/>
          </a:xfrm>
        </p:spPr>
        <p:txBody>
          <a:bodyPr/>
          <a:lstStyle/>
          <a:p>
            <a:r>
              <a:rPr lang="en-US" dirty="0">
                <a:latin typeface="+mj-lt"/>
              </a:rPr>
              <a:t>Get started building with Power BI</a:t>
            </a:r>
          </a:p>
        </p:txBody>
      </p:sp>
    </p:spTree>
    <p:extLst>
      <p:ext uri="{BB962C8B-B14F-4D97-AF65-F5344CB8AC3E}">
        <p14:creationId xmlns:p14="http://schemas.microsoft.com/office/powerpoint/2010/main" val="42422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B35840-39D7-A2F2-7D3C-61E4332230A5}"/>
              </a:ext>
            </a:extLst>
          </p:cNvPr>
          <p:cNvSpPr>
            <a:spLocks noGrp="1"/>
          </p:cNvSpPr>
          <p:nvPr>
            <p:ph type="title"/>
          </p:nvPr>
        </p:nvSpPr>
        <p:spPr/>
        <p:txBody>
          <a:bodyPr/>
          <a:lstStyle/>
          <a:p>
            <a:r>
              <a:rPr lang="en-US" dirty="0"/>
              <a:t>Introduction to Power BI environment</a:t>
            </a:r>
          </a:p>
        </p:txBody>
      </p:sp>
      <p:sp>
        <p:nvSpPr>
          <p:cNvPr id="7" name="Text Placeholder 6">
            <a:extLst>
              <a:ext uri="{FF2B5EF4-FFF2-40B4-BE49-F238E27FC236}">
                <a16:creationId xmlns:a16="http://schemas.microsoft.com/office/drawing/2014/main" id="{6D6B6880-8AED-D730-6753-16DB21C985EA}"/>
              </a:ext>
            </a:extLst>
          </p:cNvPr>
          <p:cNvSpPr>
            <a:spLocks noGrp="1"/>
          </p:cNvSpPr>
          <p:nvPr>
            <p:ph type="body" sz="quarter" idx="15"/>
          </p:nvPr>
        </p:nvSpPr>
        <p:spPr>
          <a:xfrm>
            <a:off x="584199" y="1594154"/>
            <a:ext cx="4906405" cy="2539695"/>
          </a:xfrm>
        </p:spPr>
        <p:txBody>
          <a:bodyPr>
            <a:noAutofit/>
          </a:bodyPr>
          <a:lstStyle/>
          <a:p>
            <a:pPr marL="285750" indent="-285750">
              <a:spcBef>
                <a:spcPts val="600"/>
              </a:spcBef>
              <a:spcAft>
                <a:spcPts val="600"/>
              </a:spcAft>
              <a:buFont typeface="Arial" panose="020B0604020202020204" pitchFamily="34" charset="0"/>
              <a:buChar char="•"/>
            </a:pPr>
            <a:r>
              <a:rPr lang="en-US" sz="2400" dirty="0">
                <a:latin typeface="+mn-lt"/>
              </a:rPr>
              <a:t>Create with Power BI Desktop</a:t>
            </a:r>
          </a:p>
          <a:p>
            <a:pPr marL="285750" indent="-285750">
              <a:spcBef>
                <a:spcPts val="600"/>
              </a:spcBef>
              <a:spcAft>
                <a:spcPts val="600"/>
              </a:spcAft>
              <a:buFont typeface="Arial" panose="020B0604020202020204" pitchFamily="34" charset="0"/>
              <a:buChar char="•"/>
            </a:pPr>
            <a:r>
              <a:rPr lang="en-US" sz="2400" dirty="0">
                <a:latin typeface="+mn-lt"/>
              </a:rPr>
              <a:t>Distribute with Power BI service</a:t>
            </a:r>
          </a:p>
          <a:p>
            <a:pPr marL="285750" indent="-285750">
              <a:spcBef>
                <a:spcPts val="600"/>
              </a:spcBef>
              <a:spcAft>
                <a:spcPts val="600"/>
              </a:spcAft>
              <a:buFont typeface="Arial" panose="020B0604020202020204" pitchFamily="34" charset="0"/>
              <a:buChar char="•"/>
            </a:pPr>
            <a:r>
              <a:rPr lang="en-US" sz="2400" dirty="0">
                <a:latin typeface="+mn-lt"/>
              </a:rPr>
              <a:t>Access with Power BI Mobile</a:t>
            </a:r>
          </a:p>
        </p:txBody>
      </p:sp>
      <p:grpSp>
        <p:nvGrpSpPr>
          <p:cNvPr id="6" name="Group 5" descr="Combination of Power BI Desktop with a completed report, then a browser with the published report, and a mobile phone with the published report.">
            <a:extLst>
              <a:ext uri="{FF2B5EF4-FFF2-40B4-BE49-F238E27FC236}">
                <a16:creationId xmlns:a16="http://schemas.microsoft.com/office/drawing/2014/main" id="{0F6E7628-649D-9857-C9AF-F3937542DD16}"/>
              </a:ext>
            </a:extLst>
          </p:cNvPr>
          <p:cNvGrpSpPr/>
          <p:nvPr/>
        </p:nvGrpSpPr>
        <p:grpSpPr>
          <a:xfrm>
            <a:off x="5141914" y="904850"/>
            <a:ext cx="6491286" cy="4480440"/>
            <a:chOff x="2994056" y="1696161"/>
            <a:chExt cx="6203888" cy="4174525"/>
          </a:xfrm>
        </p:grpSpPr>
        <p:sp>
          <p:nvSpPr>
            <p:cNvPr id="9" name="Freeform 51">
              <a:extLst>
                <a:ext uri="{FF2B5EF4-FFF2-40B4-BE49-F238E27FC236}">
                  <a16:creationId xmlns:a16="http://schemas.microsoft.com/office/drawing/2014/main" id="{8915C187-915E-40A9-9554-3A4AF50CECF6}"/>
                </a:ext>
              </a:extLst>
            </p:cNvPr>
            <p:cNvSpPr>
              <a:spLocks/>
            </p:cNvSpPr>
            <p:nvPr/>
          </p:nvSpPr>
          <p:spPr bwMode="auto">
            <a:xfrm>
              <a:off x="2994056" y="5391685"/>
              <a:ext cx="6178287" cy="23667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0" name="Rectangle 9">
              <a:extLst>
                <a:ext uri="{FF2B5EF4-FFF2-40B4-BE49-F238E27FC236}">
                  <a16:creationId xmlns:a16="http://schemas.microsoft.com/office/drawing/2014/main" id="{D96B72C6-68E0-DBD0-9D2F-2B12C10ABE1B}"/>
                </a:ext>
              </a:extLst>
            </p:cNvPr>
            <p:cNvSpPr/>
            <p:nvPr/>
          </p:nvSpPr>
          <p:spPr bwMode="auto">
            <a:xfrm>
              <a:off x="3564336" y="2203133"/>
              <a:ext cx="5130727" cy="3195168"/>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grpSp>
          <p:nvGrpSpPr>
            <p:cNvPr id="11" name="Group 10">
              <a:extLst>
                <a:ext uri="{FF2B5EF4-FFF2-40B4-BE49-F238E27FC236}">
                  <a16:creationId xmlns:a16="http://schemas.microsoft.com/office/drawing/2014/main" id="{277D85E2-9D71-64FA-5DEA-96B299E1AE16}"/>
                </a:ext>
              </a:extLst>
            </p:cNvPr>
            <p:cNvGrpSpPr/>
            <p:nvPr/>
          </p:nvGrpSpPr>
          <p:grpSpPr>
            <a:xfrm>
              <a:off x="3625127" y="2279056"/>
              <a:ext cx="5022405" cy="3042263"/>
              <a:chOff x="0" y="3175"/>
              <a:chExt cx="12436475" cy="6988175"/>
            </a:xfrm>
          </p:grpSpPr>
          <p:pic>
            <p:nvPicPr>
              <p:cNvPr id="23" name="Picture 2" descr="Graphical user interface, application&#10;&#10;Description automatically generated">
                <a:extLst>
                  <a:ext uri="{FF2B5EF4-FFF2-40B4-BE49-F238E27FC236}">
                    <a16:creationId xmlns:a16="http://schemas.microsoft.com/office/drawing/2014/main" id="{1E35E35F-69D1-DB8C-3FD5-2638CC38A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436475" cy="6988175"/>
              </a:xfrm>
              <a:prstGeom prst="rect">
                <a:avLst/>
              </a:prstGeom>
              <a:noFill/>
            </p:spPr>
          </p:pic>
          <p:sp>
            <p:nvSpPr>
              <p:cNvPr id="24" name="Rectangle 23">
                <a:extLst>
                  <a:ext uri="{FF2B5EF4-FFF2-40B4-BE49-F238E27FC236}">
                    <a16:creationId xmlns:a16="http://schemas.microsoft.com/office/drawing/2014/main" id="{F6FC4121-6E75-6BBA-A50C-4745FFEC7319}"/>
                  </a:ext>
                </a:extLst>
              </p:cNvPr>
              <p:cNvSpPr/>
              <p:nvPr/>
            </p:nvSpPr>
            <p:spPr bwMode="auto">
              <a:xfrm>
                <a:off x="11600523" y="192765"/>
                <a:ext cx="800718" cy="168052"/>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B48999F6-00A5-0B33-9A30-BFFC19124629}"/>
                </a:ext>
              </a:extLst>
            </p:cNvPr>
            <p:cNvSpPr/>
            <p:nvPr/>
          </p:nvSpPr>
          <p:spPr bwMode="auto">
            <a:xfrm>
              <a:off x="6736458" y="4398389"/>
              <a:ext cx="2461486" cy="1472297"/>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grpSp>
          <p:nvGrpSpPr>
            <p:cNvPr id="13" name="Group 12">
              <a:extLst>
                <a:ext uri="{FF2B5EF4-FFF2-40B4-BE49-F238E27FC236}">
                  <a16:creationId xmlns:a16="http://schemas.microsoft.com/office/drawing/2014/main" id="{6600E7AD-140F-A1D0-30C1-007362B20A8A}"/>
                </a:ext>
              </a:extLst>
            </p:cNvPr>
            <p:cNvGrpSpPr/>
            <p:nvPr/>
          </p:nvGrpSpPr>
          <p:grpSpPr>
            <a:xfrm>
              <a:off x="7527396" y="1696161"/>
              <a:ext cx="994803" cy="2072734"/>
              <a:chOff x="8369753" y="2367154"/>
              <a:chExt cx="1039300" cy="2182906"/>
            </a:xfrm>
          </p:grpSpPr>
          <p:sp>
            <p:nvSpPr>
              <p:cNvPr id="15" name="AutoShape 3">
                <a:extLst>
                  <a:ext uri="{FF2B5EF4-FFF2-40B4-BE49-F238E27FC236}">
                    <a16:creationId xmlns:a16="http://schemas.microsoft.com/office/drawing/2014/main" id="{403AA188-849D-9F96-6A52-D86B8605DFC3}"/>
                  </a:ext>
                </a:extLst>
              </p:cNvPr>
              <p:cNvSpPr>
                <a:spLocks noChangeAspect="1" noChangeArrowheads="1" noTextEdit="1"/>
              </p:cNvSpPr>
              <p:nvPr/>
            </p:nvSpPr>
            <p:spPr bwMode="auto">
              <a:xfrm>
                <a:off x="8369753" y="2367154"/>
                <a:ext cx="1030095" cy="19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6" name="Freeform 5">
                <a:extLst>
                  <a:ext uri="{FF2B5EF4-FFF2-40B4-BE49-F238E27FC236}">
                    <a16:creationId xmlns:a16="http://schemas.microsoft.com/office/drawing/2014/main" id="{2AD71B2E-0A1E-F54D-DE51-7A0EFF84EB85}"/>
                  </a:ext>
                </a:extLst>
              </p:cNvPr>
              <p:cNvSpPr>
                <a:spLocks/>
              </p:cNvSpPr>
              <p:nvPr/>
            </p:nvSpPr>
            <p:spPr bwMode="auto">
              <a:xfrm>
                <a:off x="8378958" y="2658783"/>
                <a:ext cx="1030095" cy="189127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7" name="Freeform 10">
                <a:extLst>
                  <a:ext uri="{FF2B5EF4-FFF2-40B4-BE49-F238E27FC236}">
                    <a16:creationId xmlns:a16="http://schemas.microsoft.com/office/drawing/2014/main" id="{5DA6A2A4-4609-23BA-17DE-C6E82EDF152C}"/>
                  </a:ext>
                </a:extLst>
              </p:cNvPr>
              <p:cNvSpPr>
                <a:spLocks/>
              </p:cNvSpPr>
              <p:nvPr/>
            </p:nvSpPr>
            <p:spPr bwMode="auto">
              <a:xfrm>
                <a:off x="8779398" y="4382278"/>
                <a:ext cx="220012" cy="11590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8" name="Freeform 9">
                <a:extLst>
                  <a:ext uri="{FF2B5EF4-FFF2-40B4-BE49-F238E27FC236}">
                    <a16:creationId xmlns:a16="http://schemas.microsoft.com/office/drawing/2014/main" id="{FD3977AD-6AEA-CDD9-8D46-A7A7D2366F7B}"/>
                  </a:ext>
                </a:extLst>
              </p:cNvPr>
              <p:cNvSpPr>
                <a:spLocks/>
              </p:cNvSpPr>
              <p:nvPr/>
            </p:nvSpPr>
            <p:spPr bwMode="auto">
              <a:xfrm>
                <a:off x="9247037" y="4411491"/>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9" name="Rectangle 18">
                <a:extLst>
                  <a:ext uri="{FF2B5EF4-FFF2-40B4-BE49-F238E27FC236}">
                    <a16:creationId xmlns:a16="http://schemas.microsoft.com/office/drawing/2014/main" id="{A7D66ECD-A2CE-CFA8-4BB6-FB07D55196A2}"/>
                  </a:ext>
                </a:extLst>
              </p:cNvPr>
              <p:cNvSpPr>
                <a:spLocks noChangeArrowheads="1"/>
              </p:cNvSpPr>
              <p:nvPr/>
            </p:nvSpPr>
            <p:spPr bwMode="auto">
              <a:xfrm>
                <a:off x="8435293" y="2830924"/>
                <a:ext cx="925153" cy="1499599"/>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20" name="Freeform 7">
                <a:extLst>
                  <a:ext uri="{FF2B5EF4-FFF2-40B4-BE49-F238E27FC236}">
                    <a16:creationId xmlns:a16="http://schemas.microsoft.com/office/drawing/2014/main" id="{E377C244-EC4F-FC94-C849-2C17284527EC}"/>
                  </a:ext>
                </a:extLst>
              </p:cNvPr>
              <p:cNvSpPr>
                <a:spLocks/>
              </p:cNvSpPr>
              <p:nvPr/>
            </p:nvSpPr>
            <p:spPr bwMode="auto">
              <a:xfrm>
                <a:off x="8608175" y="2727170"/>
                <a:ext cx="562456" cy="29213"/>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21" name="Freeform 8">
                <a:extLst>
                  <a:ext uri="{FF2B5EF4-FFF2-40B4-BE49-F238E27FC236}">
                    <a16:creationId xmlns:a16="http://schemas.microsoft.com/office/drawing/2014/main" id="{A83EEAFB-04BE-4C83-9AB3-31AC4C7DE628}"/>
                  </a:ext>
                </a:extLst>
              </p:cNvPr>
              <p:cNvSpPr>
                <a:spLocks/>
              </p:cNvSpPr>
              <p:nvPr/>
            </p:nvSpPr>
            <p:spPr bwMode="auto">
              <a:xfrm>
                <a:off x="8426827" y="4411491"/>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pic>
            <p:nvPicPr>
              <p:cNvPr id="22" name="Picture 21">
                <a:extLst>
                  <a:ext uri="{FF2B5EF4-FFF2-40B4-BE49-F238E27FC236}">
                    <a16:creationId xmlns:a16="http://schemas.microsoft.com/office/drawing/2014/main" id="{95E88E2C-AA3A-8438-7567-1653D6DF2E49}"/>
                  </a:ext>
                </a:extLst>
              </p:cNvPr>
              <p:cNvPicPr>
                <a:picLocks noChangeAspect="1"/>
              </p:cNvPicPr>
              <p:nvPr/>
            </p:nvPicPr>
            <p:blipFill>
              <a:blip r:embed="rId4"/>
              <a:stretch>
                <a:fillRect/>
              </a:stretch>
            </p:blipFill>
            <p:spPr>
              <a:xfrm>
                <a:off x="8482198" y="2867962"/>
                <a:ext cx="831344" cy="1422124"/>
              </a:xfrm>
              <a:prstGeom prst="rect">
                <a:avLst/>
              </a:prstGeom>
            </p:spPr>
          </p:pic>
        </p:grpSp>
        <p:pic>
          <p:nvPicPr>
            <p:cNvPr id="14" name="Picture 13">
              <a:extLst>
                <a:ext uri="{FF2B5EF4-FFF2-40B4-BE49-F238E27FC236}">
                  <a16:creationId xmlns:a16="http://schemas.microsoft.com/office/drawing/2014/main" id="{7E01A2A8-3E43-3720-9894-41A61567C8B7}"/>
                </a:ext>
              </a:extLst>
            </p:cNvPr>
            <p:cNvPicPr>
              <a:picLocks noChangeAspect="1"/>
            </p:cNvPicPr>
            <p:nvPr/>
          </p:nvPicPr>
          <p:blipFill rotWithShape="1">
            <a:blip r:embed="rId5"/>
            <a:srcRect r="16512"/>
            <a:stretch/>
          </p:blipFill>
          <p:spPr>
            <a:xfrm>
              <a:off x="6776498" y="4442800"/>
              <a:ext cx="2342532" cy="1378261"/>
            </a:xfrm>
            <a:prstGeom prst="rect">
              <a:avLst/>
            </a:prstGeom>
          </p:spPr>
        </p:pic>
      </p:grpSp>
    </p:spTree>
    <p:extLst>
      <p:ext uri="{BB962C8B-B14F-4D97-AF65-F5344CB8AC3E}">
        <p14:creationId xmlns:p14="http://schemas.microsoft.com/office/powerpoint/2010/main" val="40191913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sz="3200" dirty="0"/>
              <a:t>The flow of Power BI</a:t>
            </a:r>
          </a:p>
        </p:txBody>
      </p:sp>
      <p:sp>
        <p:nvSpPr>
          <p:cNvPr id="64" name="TextBox 63">
            <a:extLst>
              <a:ext uri="{FF2B5EF4-FFF2-40B4-BE49-F238E27FC236}">
                <a16:creationId xmlns:a16="http://schemas.microsoft.com/office/drawing/2014/main" id="{80AC9D0C-7D0B-9125-0D44-0DD4C338B957}"/>
              </a:ext>
            </a:extLst>
          </p:cNvPr>
          <p:cNvSpPr txBox="1">
            <a:spLocks/>
          </p:cNvSpPr>
          <p:nvPr/>
        </p:nvSpPr>
        <p:spPr>
          <a:xfrm>
            <a:off x="295089" y="1546489"/>
            <a:ext cx="3479303" cy="337414"/>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a:latin typeface="+mj-lt"/>
              </a:rPr>
              <a:t>Data sources</a:t>
            </a:r>
          </a:p>
        </p:txBody>
      </p:sp>
      <p:sp>
        <p:nvSpPr>
          <p:cNvPr id="65" name="TextBox 46">
            <a:extLst>
              <a:ext uri="{FF2B5EF4-FFF2-40B4-BE49-F238E27FC236}">
                <a16:creationId xmlns:a16="http://schemas.microsoft.com/office/drawing/2014/main" id="{1D4F8E07-5239-33B1-4F28-39AF7E9A6145}"/>
              </a:ext>
            </a:extLst>
          </p:cNvPr>
          <p:cNvSpPr txBox="1">
            <a:spLocks/>
          </p:cNvSpPr>
          <p:nvPr/>
        </p:nvSpPr>
        <p:spPr>
          <a:xfrm>
            <a:off x="4056296" y="1546489"/>
            <a:ext cx="3479303" cy="337414"/>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a:latin typeface="+mj-lt"/>
              </a:rPr>
              <a:t>Power BI Desktop</a:t>
            </a:r>
          </a:p>
        </p:txBody>
      </p:sp>
      <p:sp>
        <p:nvSpPr>
          <p:cNvPr id="66" name="TextBox 46">
            <a:extLst>
              <a:ext uri="{FF2B5EF4-FFF2-40B4-BE49-F238E27FC236}">
                <a16:creationId xmlns:a16="http://schemas.microsoft.com/office/drawing/2014/main" id="{C5FD5879-B3D8-448B-3B7E-80BDE4523381}"/>
              </a:ext>
            </a:extLst>
          </p:cNvPr>
          <p:cNvSpPr txBox="1">
            <a:spLocks/>
          </p:cNvSpPr>
          <p:nvPr/>
        </p:nvSpPr>
        <p:spPr>
          <a:xfrm>
            <a:off x="8030862" y="1546489"/>
            <a:ext cx="3479303" cy="337414"/>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a:latin typeface="+mj-lt"/>
              </a:rPr>
              <a:t>Power BI service &amp; Mobile</a:t>
            </a:r>
          </a:p>
        </p:txBody>
      </p:sp>
      <p:grpSp>
        <p:nvGrpSpPr>
          <p:cNvPr id="2" name="Group 1" descr="Image displaying the use of Power BI. From left to right the steps are: get data, build report in Power BI desktop, publish report to the Power BI service, and disseminate via the Power BI service or Power BI mobile.">
            <a:extLst>
              <a:ext uri="{FF2B5EF4-FFF2-40B4-BE49-F238E27FC236}">
                <a16:creationId xmlns:a16="http://schemas.microsoft.com/office/drawing/2014/main" id="{10AD3C34-7337-D8A5-8B1E-7EFEE9352DD3}"/>
              </a:ext>
            </a:extLst>
          </p:cNvPr>
          <p:cNvGrpSpPr/>
          <p:nvPr/>
        </p:nvGrpSpPr>
        <p:grpSpPr>
          <a:xfrm>
            <a:off x="1116664" y="1877385"/>
            <a:ext cx="9945225" cy="4213440"/>
            <a:chOff x="82950" y="1527722"/>
            <a:chExt cx="12456930" cy="5277561"/>
          </a:xfrm>
        </p:grpSpPr>
        <p:grpSp>
          <p:nvGrpSpPr>
            <p:cNvPr id="5" name="Group 2">
              <a:extLst>
                <a:ext uri="{FF2B5EF4-FFF2-40B4-BE49-F238E27FC236}">
                  <a16:creationId xmlns:a16="http://schemas.microsoft.com/office/drawing/2014/main" id="{70A835C4-E1D8-5BA2-9E7E-02529C5F7037}"/>
                </a:ext>
              </a:extLst>
            </p:cNvPr>
            <p:cNvGrpSpPr/>
            <p:nvPr/>
          </p:nvGrpSpPr>
          <p:grpSpPr>
            <a:xfrm>
              <a:off x="2875435" y="1527722"/>
              <a:ext cx="6049507" cy="4806663"/>
              <a:chOff x="1974463" y="838360"/>
              <a:chExt cx="7921623" cy="6461124"/>
            </a:xfrm>
          </p:grpSpPr>
          <p:sp>
            <p:nvSpPr>
              <p:cNvPr id="60" name="Rectangle 41">
                <a:extLst>
                  <a:ext uri="{FF2B5EF4-FFF2-40B4-BE49-F238E27FC236}">
                    <a16:creationId xmlns:a16="http://schemas.microsoft.com/office/drawing/2014/main" id="{25907B94-77AF-CF04-9E55-F9FBBD7AA551}"/>
                  </a:ext>
                </a:extLst>
              </p:cNvPr>
              <p:cNvSpPr/>
              <p:nvPr/>
            </p:nvSpPr>
            <p:spPr bwMode="auto">
              <a:xfrm>
                <a:off x="2726539" y="1860636"/>
                <a:ext cx="6350224" cy="360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42">
                <a:extLst>
                  <a:ext uri="{FF2B5EF4-FFF2-40B4-BE49-F238E27FC236}">
                    <a16:creationId xmlns:a16="http://schemas.microsoft.com/office/drawing/2014/main" id="{D1CB25C2-0CF1-F754-9FA2-E868B645AEDE}"/>
                  </a:ext>
                </a:extLst>
              </p:cNvPr>
              <p:cNvSpPr/>
              <p:nvPr/>
            </p:nvSpPr>
            <p:spPr bwMode="auto">
              <a:xfrm>
                <a:off x="2852861" y="1824039"/>
                <a:ext cx="6157789" cy="114304"/>
              </a:xfrm>
              <a:prstGeom prst="rect">
                <a:avLst/>
              </a:prstGeom>
              <a:solidFill>
                <a:srgbClr val="3B3A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Graphic 43" descr="Monitor outline">
                <a:extLst>
                  <a:ext uri="{FF2B5EF4-FFF2-40B4-BE49-F238E27FC236}">
                    <a16:creationId xmlns:a16="http://schemas.microsoft.com/office/drawing/2014/main" id="{3ED32E97-99D4-49C4-E0B7-89D43BE9DE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4463" y="838360"/>
                <a:ext cx="7921623" cy="6461124"/>
              </a:xfrm>
              <a:prstGeom prst="rect">
                <a:avLst/>
              </a:prstGeom>
            </p:spPr>
          </p:pic>
          <p:pic>
            <p:nvPicPr>
              <p:cNvPr id="63" name="Picture 44" descr="Graphical user interface, chart, application&#10;&#10;Description automatically generated">
                <a:extLst>
                  <a:ext uri="{FF2B5EF4-FFF2-40B4-BE49-F238E27FC236}">
                    <a16:creationId xmlns:a16="http://schemas.microsoft.com/office/drawing/2014/main" id="{DB3B9CBA-D075-C3FD-2E40-69885E34C018}"/>
                  </a:ext>
                </a:extLst>
              </p:cNvPr>
              <p:cNvPicPr>
                <a:picLocks noChangeAspect="1"/>
              </p:cNvPicPr>
              <p:nvPr/>
            </p:nvPicPr>
            <p:blipFill>
              <a:blip r:embed="rId5"/>
              <a:stretch>
                <a:fillRect/>
              </a:stretch>
            </p:blipFill>
            <p:spPr>
              <a:xfrm>
                <a:off x="2852862" y="1938343"/>
                <a:ext cx="6157789" cy="3433758"/>
              </a:xfrm>
              <a:prstGeom prst="rect">
                <a:avLst/>
              </a:prstGeom>
            </p:spPr>
          </p:pic>
        </p:grpSp>
        <p:grpSp>
          <p:nvGrpSpPr>
            <p:cNvPr id="31" name="Group 3">
              <a:extLst>
                <a:ext uri="{FF2B5EF4-FFF2-40B4-BE49-F238E27FC236}">
                  <a16:creationId xmlns:a16="http://schemas.microsoft.com/office/drawing/2014/main" id="{FE2C7467-E895-D0AE-BC19-E9946BE3CD6E}"/>
                </a:ext>
              </a:extLst>
            </p:cNvPr>
            <p:cNvGrpSpPr/>
            <p:nvPr/>
          </p:nvGrpSpPr>
          <p:grpSpPr>
            <a:xfrm>
              <a:off x="9387198" y="4416757"/>
              <a:ext cx="3152682" cy="2388526"/>
              <a:chOff x="5452912" y="2191145"/>
              <a:chExt cx="7030504" cy="4545710"/>
            </a:xfrm>
          </p:grpSpPr>
          <p:pic>
            <p:nvPicPr>
              <p:cNvPr id="55" name="Picture 36" descr="A screenshot of a computer screen&#10;&#10;Description generated with very high confidence">
                <a:extLst>
                  <a:ext uri="{FF2B5EF4-FFF2-40B4-BE49-F238E27FC236}">
                    <a16:creationId xmlns:a16="http://schemas.microsoft.com/office/drawing/2014/main" id="{7E8122D9-4A2F-555E-882C-2254FD6D482A}"/>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52912" y="2191145"/>
                <a:ext cx="7030504" cy="4545710"/>
              </a:xfrm>
              <a:prstGeom prst="rect">
                <a:avLst/>
              </a:prstGeom>
            </p:spPr>
          </p:pic>
          <p:pic>
            <p:nvPicPr>
              <p:cNvPr id="56" name="Picture 37" descr="A screenshot of a cell phone&#10;&#10;Description generated with very high confidence">
                <a:extLst>
                  <a:ext uri="{FF2B5EF4-FFF2-40B4-BE49-F238E27FC236}">
                    <a16:creationId xmlns:a16="http://schemas.microsoft.com/office/drawing/2014/main" id="{0BBBCFE0-BE19-0753-C409-8E19A65D694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4741"/>
              <a:stretch/>
            </p:blipFill>
            <p:spPr>
              <a:xfrm>
                <a:off x="6382018" y="2839073"/>
                <a:ext cx="5214395" cy="3194440"/>
              </a:xfrm>
              <a:prstGeom prst="rect">
                <a:avLst/>
              </a:prstGeom>
              <a:solidFill>
                <a:schemeClr val="accent6">
                  <a:lumMod val="75000"/>
                </a:schemeClr>
              </a:solidFill>
            </p:spPr>
          </p:pic>
          <p:pic>
            <p:nvPicPr>
              <p:cNvPr id="57" name="Picture 38">
                <a:extLst>
                  <a:ext uri="{FF2B5EF4-FFF2-40B4-BE49-F238E27FC236}">
                    <a16:creationId xmlns:a16="http://schemas.microsoft.com/office/drawing/2014/main" id="{45767581-A05B-129A-FE83-58491FD8CD52}"/>
                  </a:ext>
                </a:extLst>
              </p:cNvPr>
              <p:cNvPicPr>
                <a:picLocks noChangeAspect="1"/>
              </p:cNvPicPr>
              <p:nvPr/>
            </p:nvPicPr>
            <p:blipFill rotWithShape="1">
              <a:blip r:embed="rId8"/>
              <a:srcRect l="1" r="-1522"/>
              <a:stretch/>
            </p:blipFill>
            <p:spPr>
              <a:xfrm>
                <a:off x="6382066" y="2835922"/>
                <a:ext cx="5214346" cy="3203096"/>
              </a:xfrm>
              <a:prstGeom prst="rect">
                <a:avLst/>
              </a:prstGeom>
              <a:solidFill>
                <a:schemeClr val="accent6">
                  <a:lumMod val="75000"/>
                </a:schemeClr>
              </a:solidFill>
            </p:spPr>
          </p:pic>
          <p:pic>
            <p:nvPicPr>
              <p:cNvPr id="58" name="Picture 39">
                <a:extLst>
                  <a:ext uri="{FF2B5EF4-FFF2-40B4-BE49-F238E27FC236}">
                    <a16:creationId xmlns:a16="http://schemas.microsoft.com/office/drawing/2014/main" id="{20062E9C-F6B7-EE09-8BE8-B8D7F8820DD0}"/>
                  </a:ext>
                </a:extLst>
              </p:cNvPr>
              <p:cNvPicPr>
                <a:picLocks noChangeAspect="1"/>
              </p:cNvPicPr>
              <p:nvPr/>
            </p:nvPicPr>
            <p:blipFill rotWithShape="1">
              <a:blip r:embed="rId9"/>
              <a:srcRect r="11466"/>
              <a:stretch/>
            </p:blipFill>
            <p:spPr>
              <a:xfrm>
                <a:off x="6386228" y="2838209"/>
                <a:ext cx="5210184" cy="3216356"/>
              </a:xfrm>
              <a:prstGeom prst="rect">
                <a:avLst/>
              </a:prstGeom>
            </p:spPr>
          </p:pic>
          <p:pic>
            <p:nvPicPr>
              <p:cNvPr id="59" name="Picture 40">
                <a:extLst>
                  <a:ext uri="{FF2B5EF4-FFF2-40B4-BE49-F238E27FC236}">
                    <a16:creationId xmlns:a16="http://schemas.microsoft.com/office/drawing/2014/main" id="{B0169B95-9924-295D-165E-88D05F09C3C5}"/>
                  </a:ext>
                </a:extLst>
              </p:cNvPr>
              <p:cNvPicPr>
                <a:picLocks noChangeAspect="1"/>
              </p:cNvPicPr>
              <p:nvPr/>
            </p:nvPicPr>
            <p:blipFill rotWithShape="1">
              <a:blip r:embed="rId10"/>
              <a:srcRect r="20362"/>
              <a:stretch/>
            </p:blipFill>
            <p:spPr>
              <a:xfrm>
                <a:off x="6382018" y="2838209"/>
                <a:ext cx="5210183" cy="3203096"/>
              </a:xfrm>
              <a:prstGeom prst="rect">
                <a:avLst/>
              </a:prstGeom>
            </p:spPr>
          </p:pic>
        </p:grpSp>
        <p:grpSp>
          <p:nvGrpSpPr>
            <p:cNvPr id="32" name="Group 4">
              <a:extLst>
                <a:ext uri="{FF2B5EF4-FFF2-40B4-BE49-F238E27FC236}">
                  <a16:creationId xmlns:a16="http://schemas.microsoft.com/office/drawing/2014/main" id="{D172A596-A4C8-8CA4-77AE-2AF9C31074DA}"/>
                </a:ext>
              </a:extLst>
            </p:cNvPr>
            <p:cNvGrpSpPr/>
            <p:nvPr/>
          </p:nvGrpSpPr>
          <p:grpSpPr>
            <a:xfrm>
              <a:off x="10051138" y="2003345"/>
              <a:ext cx="882068" cy="1748988"/>
              <a:chOff x="7432338" y="3323620"/>
              <a:chExt cx="1096985" cy="1997980"/>
            </a:xfrm>
          </p:grpSpPr>
          <p:sp>
            <p:nvSpPr>
              <p:cNvPr id="48" name="Freeform 5">
                <a:extLst>
                  <a:ext uri="{FF2B5EF4-FFF2-40B4-BE49-F238E27FC236}">
                    <a16:creationId xmlns:a16="http://schemas.microsoft.com/office/drawing/2014/main" id="{54F178DD-D9C2-E4B6-7A09-4B890F26E083}"/>
                  </a:ext>
                </a:extLst>
              </p:cNvPr>
              <p:cNvSpPr>
                <a:spLocks/>
              </p:cNvSpPr>
              <p:nvPr/>
            </p:nvSpPr>
            <p:spPr bwMode="auto">
              <a:xfrm>
                <a:off x="7432338" y="3323620"/>
                <a:ext cx="1096985" cy="1997980"/>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49" name="Freeform 10">
                <a:extLst>
                  <a:ext uri="{FF2B5EF4-FFF2-40B4-BE49-F238E27FC236}">
                    <a16:creationId xmlns:a16="http://schemas.microsoft.com/office/drawing/2014/main" id="{34C41744-5DB4-E14F-2B39-E7BD31C60D23}"/>
                  </a:ext>
                </a:extLst>
              </p:cNvPr>
              <p:cNvSpPr>
                <a:spLocks/>
              </p:cNvSpPr>
              <p:nvPr/>
            </p:nvSpPr>
            <p:spPr bwMode="auto">
              <a:xfrm>
                <a:off x="7855016" y="5131022"/>
                <a:ext cx="234299" cy="12244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50" name="Freeform 9">
                <a:extLst>
                  <a:ext uri="{FF2B5EF4-FFF2-40B4-BE49-F238E27FC236}">
                    <a16:creationId xmlns:a16="http://schemas.microsoft.com/office/drawing/2014/main" id="{255457E3-2F94-F194-979E-F6563199803B}"/>
                  </a:ext>
                </a:extLst>
              </p:cNvPr>
              <p:cNvSpPr>
                <a:spLocks/>
              </p:cNvSpPr>
              <p:nvPr/>
            </p:nvSpPr>
            <p:spPr bwMode="auto">
              <a:xfrm>
                <a:off x="8353021"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51" name="Rectangle 32">
                <a:extLst>
                  <a:ext uri="{FF2B5EF4-FFF2-40B4-BE49-F238E27FC236}">
                    <a16:creationId xmlns:a16="http://schemas.microsoft.com/office/drawing/2014/main" id="{80EFB740-34B0-6B22-BDA7-4A1F6B7C406E}"/>
                  </a:ext>
                </a:extLst>
              </p:cNvPr>
              <p:cNvSpPr>
                <a:spLocks noChangeArrowheads="1"/>
              </p:cNvSpPr>
              <p:nvPr/>
            </p:nvSpPr>
            <p:spPr bwMode="auto">
              <a:xfrm>
                <a:off x="7488566" y="3492144"/>
                <a:ext cx="985229" cy="1584204"/>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52" name="Freeform 7">
                <a:extLst>
                  <a:ext uri="{FF2B5EF4-FFF2-40B4-BE49-F238E27FC236}">
                    <a16:creationId xmlns:a16="http://schemas.microsoft.com/office/drawing/2014/main" id="{39380069-8EE1-4FC0-C86B-9E5486ABC176}"/>
                  </a:ext>
                </a:extLst>
              </p:cNvPr>
              <p:cNvSpPr>
                <a:spLocks/>
              </p:cNvSpPr>
              <p:nvPr/>
            </p:nvSpPr>
            <p:spPr bwMode="auto">
              <a:xfrm>
                <a:off x="7672674" y="3382536"/>
                <a:ext cx="598980" cy="3086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53" name="Freeform 8">
                <a:extLst>
                  <a:ext uri="{FF2B5EF4-FFF2-40B4-BE49-F238E27FC236}">
                    <a16:creationId xmlns:a16="http://schemas.microsoft.com/office/drawing/2014/main" id="{EE82EDB3-FC6F-F67F-C6AC-CFD0B1D63C6D}"/>
                  </a:ext>
                </a:extLst>
              </p:cNvPr>
              <p:cNvSpPr>
                <a:spLocks/>
              </p:cNvSpPr>
              <p:nvPr/>
            </p:nvSpPr>
            <p:spPr bwMode="auto">
              <a:xfrm>
                <a:off x="7479550"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pic>
            <p:nvPicPr>
              <p:cNvPr id="54" name="Picture 35" descr="Chart, funnel chart&#10;&#10;Description automatically generated">
                <a:extLst>
                  <a:ext uri="{FF2B5EF4-FFF2-40B4-BE49-F238E27FC236}">
                    <a16:creationId xmlns:a16="http://schemas.microsoft.com/office/drawing/2014/main" id="{59C80B25-C577-9FA9-5EAE-870120271AC4}"/>
                  </a:ext>
                </a:extLst>
              </p:cNvPr>
              <p:cNvPicPr>
                <a:picLocks noChangeAspect="1"/>
              </p:cNvPicPr>
              <p:nvPr/>
            </p:nvPicPr>
            <p:blipFill>
              <a:blip r:embed="rId11"/>
              <a:stretch>
                <a:fillRect/>
              </a:stretch>
            </p:blipFill>
            <p:spPr>
              <a:xfrm>
                <a:off x="7538517" y="3531271"/>
                <a:ext cx="885328" cy="1502358"/>
              </a:xfrm>
              <a:prstGeom prst="rect">
                <a:avLst/>
              </a:prstGeom>
            </p:spPr>
          </p:pic>
        </p:grpSp>
        <p:pic>
          <p:nvPicPr>
            <p:cNvPr id="33" name="Graphic 5" descr="Database with solid fill">
              <a:extLst>
                <a:ext uri="{FF2B5EF4-FFF2-40B4-BE49-F238E27FC236}">
                  <a16:creationId xmlns:a16="http://schemas.microsoft.com/office/drawing/2014/main" id="{384B6BA7-F868-C7DE-ED27-7D5ACDEE7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50" y="3541411"/>
              <a:ext cx="914400" cy="914400"/>
            </a:xfrm>
            <a:prstGeom prst="rect">
              <a:avLst/>
            </a:prstGeom>
          </p:spPr>
        </p:pic>
        <p:pic>
          <p:nvPicPr>
            <p:cNvPr id="34" name="Graphic 6" descr="Folder Search with solid fill">
              <a:extLst>
                <a:ext uri="{FF2B5EF4-FFF2-40B4-BE49-F238E27FC236}">
                  <a16:creationId xmlns:a16="http://schemas.microsoft.com/office/drawing/2014/main" id="{13F592B0-8CEE-DB90-A421-E9B7456A0E9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544" y="1828461"/>
              <a:ext cx="914400" cy="914400"/>
            </a:xfrm>
            <a:prstGeom prst="rect">
              <a:avLst/>
            </a:prstGeom>
          </p:spPr>
        </p:pic>
        <p:pic>
          <p:nvPicPr>
            <p:cNvPr id="35" name="Graphic 7" descr="Cloud with solid fill">
              <a:extLst>
                <a:ext uri="{FF2B5EF4-FFF2-40B4-BE49-F238E27FC236}">
                  <a16:creationId xmlns:a16="http://schemas.microsoft.com/office/drawing/2014/main" id="{37FE194B-8611-2532-0887-2D365B326FC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6603" y="4401559"/>
              <a:ext cx="914400" cy="914400"/>
            </a:xfrm>
            <a:prstGeom prst="rect">
              <a:avLst/>
            </a:prstGeom>
          </p:spPr>
        </p:pic>
        <p:pic>
          <p:nvPicPr>
            <p:cNvPr id="36" name="Graphic 9" descr="Table with solid fill">
              <a:extLst>
                <a:ext uri="{FF2B5EF4-FFF2-40B4-BE49-F238E27FC236}">
                  <a16:creationId xmlns:a16="http://schemas.microsoft.com/office/drawing/2014/main" id="{9B5AE7AD-EEB5-E7A2-7DD0-DF0AD89A1AD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1163" y="2751278"/>
              <a:ext cx="914400" cy="914400"/>
            </a:xfrm>
            <a:prstGeom prst="rect">
              <a:avLst/>
            </a:prstGeom>
          </p:spPr>
        </p:pic>
        <p:pic>
          <p:nvPicPr>
            <p:cNvPr id="37" name="Graphic 10" descr="Document outline">
              <a:extLst>
                <a:ext uri="{FF2B5EF4-FFF2-40B4-BE49-F238E27FC236}">
                  <a16:creationId xmlns:a16="http://schemas.microsoft.com/office/drawing/2014/main" id="{2361A83C-0FE2-4CC4-F01F-054D270E44A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638" y="5254361"/>
              <a:ext cx="914400" cy="914400"/>
            </a:xfrm>
            <a:prstGeom prst="rect">
              <a:avLst/>
            </a:prstGeom>
          </p:spPr>
        </p:pic>
        <p:grpSp>
          <p:nvGrpSpPr>
            <p:cNvPr id="38" name="Group 11">
              <a:extLst>
                <a:ext uri="{FF2B5EF4-FFF2-40B4-BE49-F238E27FC236}">
                  <a16:creationId xmlns:a16="http://schemas.microsoft.com/office/drawing/2014/main" id="{CFAA783B-500B-29A7-B6EE-BB4F6324973C}"/>
                </a:ext>
              </a:extLst>
            </p:cNvPr>
            <p:cNvGrpSpPr/>
            <p:nvPr/>
          </p:nvGrpSpPr>
          <p:grpSpPr>
            <a:xfrm>
              <a:off x="1885563" y="2241501"/>
              <a:ext cx="1096629" cy="3720080"/>
              <a:chOff x="2454954" y="2160482"/>
              <a:chExt cx="1096629" cy="3720080"/>
            </a:xfrm>
          </p:grpSpPr>
          <p:cxnSp>
            <p:nvCxnSpPr>
              <p:cNvPr id="44" name="Straight Connector 17">
                <a:extLst>
                  <a:ext uri="{FF2B5EF4-FFF2-40B4-BE49-F238E27FC236}">
                    <a16:creationId xmlns:a16="http://schemas.microsoft.com/office/drawing/2014/main" id="{DE4A77EB-110D-822D-52D4-A1C24055E83A}"/>
                  </a:ext>
                </a:extLst>
              </p:cNvPr>
              <p:cNvCxnSpPr>
                <a:cxnSpLocks/>
              </p:cNvCxnSpPr>
              <p:nvPr/>
            </p:nvCxnSpPr>
            <p:spPr>
              <a:xfrm>
                <a:off x="2971800" y="2160482"/>
                <a:ext cx="0" cy="372008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18">
                <a:extLst>
                  <a:ext uri="{FF2B5EF4-FFF2-40B4-BE49-F238E27FC236}">
                    <a16:creationId xmlns:a16="http://schemas.microsoft.com/office/drawing/2014/main" id="{8CA4993E-7F58-80DB-8EE6-5678092904D8}"/>
                  </a:ext>
                </a:extLst>
              </p:cNvPr>
              <p:cNvCxnSpPr>
                <a:cxnSpLocks/>
              </p:cNvCxnSpPr>
              <p:nvPr/>
            </p:nvCxnSpPr>
            <p:spPr>
              <a:xfrm>
                <a:off x="2454954" y="2166832"/>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19">
                <a:extLst>
                  <a:ext uri="{FF2B5EF4-FFF2-40B4-BE49-F238E27FC236}">
                    <a16:creationId xmlns:a16="http://schemas.microsoft.com/office/drawing/2014/main" id="{84143BCF-5589-EB20-5467-3727D2A5F92C}"/>
                  </a:ext>
                </a:extLst>
              </p:cNvPr>
              <p:cNvCxnSpPr>
                <a:cxnSpLocks/>
              </p:cNvCxnSpPr>
              <p:nvPr/>
            </p:nvCxnSpPr>
            <p:spPr>
              <a:xfrm>
                <a:off x="2454954" y="587569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20">
                <a:extLst>
                  <a:ext uri="{FF2B5EF4-FFF2-40B4-BE49-F238E27FC236}">
                    <a16:creationId xmlns:a16="http://schemas.microsoft.com/office/drawing/2014/main" id="{79FC2CCE-1994-CF0B-653C-F867B2D3674C}"/>
                  </a:ext>
                </a:extLst>
              </p:cNvPr>
              <p:cNvCxnSpPr/>
              <p:nvPr/>
            </p:nvCxnSpPr>
            <p:spPr>
              <a:xfrm>
                <a:off x="2971800" y="3949148"/>
                <a:ext cx="579783" cy="0"/>
              </a:xfrm>
              <a:prstGeom prst="straightConnector1">
                <a:avLst/>
              </a:prstGeom>
              <a:ln w="28575">
                <a:solidFill>
                  <a:srgbClr val="3C3B4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9" name="Group 12">
              <a:extLst>
                <a:ext uri="{FF2B5EF4-FFF2-40B4-BE49-F238E27FC236}">
                  <a16:creationId xmlns:a16="http://schemas.microsoft.com/office/drawing/2014/main" id="{12FD1156-A2E4-3B37-94F1-855A7649B5F7}"/>
                </a:ext>
              </a:extLst>
            </p:cNvPr>
            <p:cNvGrpSpPr/>
            <p:nvPr/>
          </p:nvGrpSpPr>
          <p:grpSpPr>
            <a:xfrm>
              <a:off x="8417587" y="3100147"/>
              <a:ext cx="1094147" cy="1860040"/>
              <a:chOff x="8708749" y="3062858"/>
              <a:chExt cx="1094147" cy="1860040"/>
            </a:xfrm>
          </p:grpSpPr>
          <p:cxnSp>
            <p:nvCxnSpPr>
              <p:cNvPr id="40" name="Straight Connector 13">
                <a:extLst>
                  <a:ext uri="{FF2B5EF4-FFF2-40B4-BE49-F238E27FC236}">
                    <a16:creationId xmlns:a16="http://schemas.microsoft.com/office/drawing/2014/main" id="{845E5D74-1F12-1951-6863-7E0D964CA0C2}"/>
                  </a:ext>
                </a:extLst>
              </p:cNvPr>
              <p:cNvCxnSpPr>
                <a:cxnSpLocks/>
              </p:cNvCxnSpPr>
              <p:nvPr/>
            </p:nvCxnSpPr>
            <p:spPr>
              <a:xfrm>
                <a:off x="8708749" y="400376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14">
                <a:extLst>
                  <a:ext uri="{FF2B5EF4-FFF2-40B4-BE49-F238E27FC236}">
                    <a16:creationId xmlns:a16="http://schemas.microsoft.com/office/drawing/2014/main" id="{064BDFB9-8F0F-A435-9345-50DDAD7A8E10}"/>
                  </a:ext>
                </a:extLst>
              </p:cNvPr>
              <p:cNvCxnSpPr>
                <a:cxnSpLocks/>
              </p:cNvCxnSpPr>
              <p:nvPr/>
            </p:nvCxnSpPr>
            <p:spPr>
              <a:xfrm>
                <a:off x="9236365" y="3062858"/>
                <a:ext cx="0" cy="186004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15">
                <a:extLst>
                  <a:ext uri="{FF2B5EF4-FFF2-40B4-BE49-F238E27FC236}">
                    <a16:creationId xmlns:a16="http://schemas.microsoft.com/office/drawing/2014/main" id="{5D5315A7-260B-D453-7BEC-CB43288B56A3}"/>
                  </a:ext>
                </a:extLst>
              </p:cNvPr>
              <p:cNvCxnSpPr>
                <a:cxnSpLocks/>
              </p:cNvCxnSpPr>
              <p:nvPr/>
            </p:nvCxnSpPr>
            <p:spPr>
              <a:xfrm>
                <a:off x="9223113" y="3063470"/>
                <a:ext cx="579783" cy="0"/>
              </a:xfrm>
              <a:prstGeom prst="straightConnector1">
                <a:avLst/>
              </a:prstGeom>
              <a:ln w="28575">
                <a:solidFill>
                  <a:srgbClr val="3C3B4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16">
                <a:extLst>
                  <a:ext uri="{FF2B5EF4-FFF2-40B4-BE49-F238E27FC236}">
                    <a16:creationId xmlns:a16="http://schemas.microsoft.com/office/drawing/2014/main" id="{79029B27-C557-C04B-2124-1E825027BCB4}"/>
                  </a:ext>
                </a:extLst>
              </p:cNvPr>
              <p:cNvCxnSpPr>
                <a:cxnSpLocks/>
              </p:cNvCxnSpPr>
              <p:nvPr/>
            </p:nvCxnSpPr>
            <p:spPr>
              <a:xfrm>
                <a:off x="9223113" y="4922898"/>
                <a:ext cx="579783" cy="0"/>
              </a:xfrm>
              <a:prstGeom prst="straightConnector1">
                <a:avLst/>
              </a:prstGeom>
              <a:ln w="28575">
                <a:solidFill>
                  <a:srgbClr val="3C3B4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69700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492443"/>
          </a:xfrm>
        </p:spPr>
        <p:txBody>
          <a:bodyPr/>
          <a:lstStyle/>
          <a:p>
            <a:r>
              <a:rPr lang="en-US" sz="3200" dirty="0"/>
              <a:t>Course objectives</a:t>
            </a:r>
          </a:p>
        </p:txBody>
      </p:sp>
      <p:sp>
        <p:nvSpPr>
          <p:cNvPr id="15" name="Rounded Rectangle 3_1">
            <a:extLst>
              <a:ext uri="{FF2B5EF4-FFF2-40B4-BE49-F238E27FC236}">
                <a16:creationId xmlns:a16="http://schemas.microsoft.com/office/drawing/2014/main" id="{C30E3F23-57C3-CEE2-DD2F-E66B72B8F428}"/>
              </a:ext>
              <a:ext uri="{C183D7F6-B498-43B3-948B-1728B52AA6E4}">
                <adec:decorative xmlns:adec="http://schemas.microsoft.com/office/drawing/2017/decorative" val="1"/>
              </a:ext>
            </a:extLst>
          </p:cNvPr>
          <p:cNvSpPr/>
          <p:nvPr/>
        </p:nvSpPr>
        <p:spPr>
          <a:xfrm>
            <a:off x="588262" y="1168400"/>
            <a:ext cx="11011600" cy="5104384"/>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5069EA8-1883-9482-758E-F5D0C58727C0}"/>
              </a:ext>
            </a:extLst>
          </p:cNvPr>
          <p:cNvSpPr>
            <a:spLocks/>
          </p:cNvSpPr>
          <p:nvPr/>
        </p:nvSpPr>
        <p:spPr bwMode="auto">
          <a:xfrm>
            <a:off x="736601" y="1334807"/>
            <a:ext cx="10739119" cy="415993"/>
          </a:xfrm>
          <a:prstGeom prst="roundRect">
            <a:avLst>
              <a:gd name="adj" fmla="val 15951"/>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a:r>
              <a:rPr lang="en-US" sz="2000" dirty="0">
                <a:solidFill>
                  <a:sysClr val="windowText" lastClr="000000"/>
                </a:solidFill>
                <a:latin typeface="Segoe UI Semibold"/>
                <a:cs typeface="Segoe UI" panose="020B0502040204020203" pitchFamily="34" charset="0"/>
              </a:rPr>
              <a:t>After completing this course, you should be able to:</a:t>
            </a:r>
          </a:p>
        </p:txBody>
      </p:sp>
      <p:sp>
        <p:nvSpPr>
          <p:cNvPr id="8" name="Text Placeholder 2">
            <a:extLst>
              <a:ext uri="{FF2B5EF4-FFF2-40B4-BE49-F238E27FC236}">
                <a16:creationId xmlns:a16="http://schemas.microsoft.com/office/drawing/2014/main" id="{E15275E9-F296-1E2D-E2D3-6BAE1C5EFAAF}"/>
              </a:ext>
            </a:extLst>
          </p:cNvPr>
          <p:cNvSpPr txBox="1">
            <a:spLocks/>
          </p:cNvSpPr>
          <p:nvPr/>
        </p:nvSpPr>
        <p:spPr>
          <a:xfrm>
            <a:off x="904688" y="2020922"/>
            <a:ext cx="10378747" cy="3077766"/>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spcBef>
                <a:spcPts val="600"/>
              </a:spcBef>
              <a:spcAft>
                <a:spcPts val="1200"/>
              </a:spcAft>
              <a:buFont typeface="Arial" panose="020B0604020202020204" pitchFamily="34" charset="0"/>
              <a:buChar char="•"/>
            </a:pPr>
            <a:r>
              <a:rPr lang="en-US" sz="2000" dirty="0"/>
              <a:t>Retrieve and </a:t>
            </a:r>
            <a:r>
              <a:rPr lang="en-US" sz="2000" b="1" dirty="0"/>
              <a:t>profile data </a:t>
            </a:r>
            <a:r>
              <a:rPr lang="en-US" sz="2000" dirty="0"/>
              <a:t>from various sources, applying necessary </a:t>
            </a:r>
            <a:r>
              <a:rPr lang="en-US" sz="2000" b="1" dirty="0"/>
              <a:t>transformations</a:t>
            </a:r>
            <a:r>
              <a:rPr lang="en-US" sz="2000" dirty="0"/>
              <a:t>.</a:t>
            </a:r>
          </a:p>
          <a:p>
            <a:pPr marL="342900" lvl="1" indent="-342900">
              <a:spcBef>
                <a:spcPts val="600"/>
              </a:spcBef>
              <a:spcAft>
                <a:spcPts val="1200"/>
              </a:spcAft>
              <a:buFont typeface="Arial" panose="020B0604020202020204" pitchFamily="34" charset="0"/>
              <a:buChar char="•"/>
            </a:pPr>
            <a:r>
              <a:rPr lang="en-US" sz="2000" dirty="0"/>
              <a:t>Design and implement a </a:t>
            </a:r>
            <a:r>
              <a:rPr lang="en-US" sz="2000" b="1" dirty="0"/>
              <a:t>data model</a:t>
            </a:r>
            <a:r>
              <a:rPr lang="en-US" sz="2000" dirty="0"/>
              <a:t>, enhancing it with </a:t>
            </a:r>
            <a:r>
              <a:rPr lang="en-US" sz="2000" b="1" dirty="0"/>
              <a:t>DAX</a:t>
            </a:r>
            <a:r>
              <a:rPr lang="en-US" sz="2000" dirty="0"/>
              <a:t> expressions, variables, and aggregations.</a:t>
            </a:r>
          </a:p>
          <a:p>
            <a:pPr marL="342900" lvl="1" indent="-342900">
              <a:spcBef>
                <a:spcPts val="600"/>
              </a:spcBef>
              <a:spcAft>
                <a:spcPts val="1200"/>
              </a:spcAft>
              <a:buFont typeface="Arial" panose="020B0604020202020204" pitchFamily="34" charset="0"/>
              <a:buChar char="•"/>
            </a:pPr>
            <a:r>
              <a:rPr lang="en-US" sz="2000" dirty="0"/>
              <a:t>Create insightful reports and dashboards to effectively </a:t>
            </a:r>
            <a:r>
              <a:rPr lang="en-US" sz="2000" b="1" dirty="0"/>
              <a:t>visualize data</a:t>
            </a:r>
            <a:r>
              <a:rPr lang="en-US" sz="2000" dirty="0"/>
              <a:t>.</a:t>
            </a:r>
          </a:p>
          <a:p>
            <a:pPr marL="342900" lvl="1" indent="-342900">
              <a:spcBef>
                <a:spcPts val="600"/>
              </a:spcBef>
              <a:spcAft>
                <a:spcPts val="1200"/>
              </a:spcAft>
              <a:buFont typeface="Arial" panose="020B0604020202020204" pitchFamily="34" charset="0"/>
              <a:buChar char="•"/>
            </a:pPr>
            <a:r>
              <a:rPr lang="en-US" sz="2000" dirty="0"/>
              <a:t>Perform </a:t>
            </a:r>
            <a:r>
              <a:rPr lang="en-US" sz="2000" b="1" dirty="0"/>
              <a:t>advanced analytics </a:t>
            </a:r>
            <a:r>
              <a:rPr lang="en-US" sz="2000" dirty="0"/>
              <a:t>to gain deeper insights from the data.</a:t>
            </a:r>
          </a:p>
          <a:p>
            <a:pPr marL="342900" lvl="1" indent="-342900">
              <a:spcBef>
                <a:spcPts val="600"/>
              </a:spcBef>
              <a:spcAft>
                <a:spcPts val="1200"/>
              </a:spcAft>
              <a:buFont typeface="Arial" panose="020B0604020202020204" pitchFamily="34" charset="0"/>
              <a:buChar char="•"/>
            </a:pPr>
            <a:r>
              <a:rPr lang="en-US" sz="2000" dirty="0"/>
              <a:t>Manage workspaces, datasets, and row-level security settings for </a:t>
            </a:r>
            <a:r>
              <a:rPr lang="en-US" sz="2000" b="1" dirty="0"/>
              <a:t>collaboration</a:t>
            </a:r>
            <a:r>
              <a:rPr lang="en-US" sz="2000" dirty="0"/>
              <a:t> and </a:t>
            </a:r>
            <a:r>
              <a:rPr lang="en-US" sz="2000" b="1" dirty="0"/>
              <a:t>data governance</a:t>
            </a:r>
            <a:r>
              <a:rPr lang="en-US" sz="2000" dirty="0"/>
              <a:t>.</a:t>
            </a:r>
          </a:p>
        </p:txBody>
      </p:sp>
      <p:sp>
        <p:nvSpPr>
          <p:cNvPr id="4" name="Footer Placeholder 3">
            <a:extLst>
              <a:ext uri="{FF2B5EF4-FFF2-40B4-BE49-F238E27FC236}">
                <a16:creationId xmlns:a16="http://schemas.microsoft.com/office/drawing/2014/main" id="{695DB93D-1EC9-595D-92A7-994F4EA5AE21}"/>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364554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1" y="585216"/>
            <a:ext cx="11011601" cy="492443"/>
          </a:xfrm>
        </p:spPr>
        <p:txBody>
          <a:bodyPr/>
          <a:lstStyle/>
          <a:p>
            <a:r>
              <a:rPr lang="en-US" sz="3200" dirty="0"/>
              <a:t>Building blocks of Power BI service</a:t>
            </a:r>
          </a:p>
        </p:txBody>
      </p:sp>
      <p:sp>
        <p:nvSpPr>
          <p:cNvPr id="17" name="Text Placeholder 16">
            <a:extLst>
              <a:ext uri="{FF2B5EF4-FFF2-40B4-BE49-F238E27FC236}">
                <a16:creationId xmlns:a16="http://schemas.microsoft.com/office/drawing/2014/main" id="{96909AC2-6F38-94D6-0C05-4FADF49EED44}"/>
              </a:ext>
            </a:extLst>
          </p:cNvPr>
          <p:cNvSpPr>
            <a:spLocks noGrp="1"/>
          </p:cNvSpPr>
          <p:nvPr>
            <p:ph type="body" sz="quarter" idx="17"/>
          </p:nvPr>
        </p:nvSpPr>
        <p:spPr>
          <a:xfrm>
            <a:off x="584200" y="1356360"/>
            <a:ext cx="5583670" cy="738664"/>
          </a:xfrm>
        </p:spPr>
        <p:txBody>
          <a:bodyPr/>
          <a:lstStyle/>
          <a:p>
            <a:r>
              <a:rPr lang="en-US" sz="2400" dirty="0">
                <a:latin typeface="+mn-lt"/>
              </a:rPr>
              <a:t>Consumable read-only reports and custom apps to enhance distribution.</a:t>
            </a:r>
          </a:p>
        </p:txBody>
      </p:sp>
      <p:pic>
        <p:nvPicPr>
          <p:cNvPr id="8" name="Picture 7" descr="image of a report open in a Power BI service app. ">
            <a:extLst>
              <a:ext uri="{FF2B5EF4-FFF2-40B4-BE49-F238E27FC236}">
                <a16:creationId xmlns:a16="http://schemas.microsoft.com/office/drawing/2014/main" id="{683FF926-9FB9-A290-CB07-ADBEDEB48090}"/>
              </a:ext>
            </a:extLst>
          </p:cNvPr>
          <p:cNvPicPr>
            <a:picLocks noChangeAspect="1"/>
          </p:cNvPicPr>
          <p:nvPr/>
        </p:nvPicPr>
        <p:blipFill rotWithShape="1">
          <a:blip r:embed="rId3"/>
          <a:srcRect t="651" b="-1"/>
          <a:stretch/>
        </p:blipFill>
        <p:spPr>
          <a:xfrm>
            <a:off x="584199" y="2360264"/>
            <a:ext cx="5583671" cy="3912520"/>
          </a:xfrm>
          <a:prstGeom prst="rect">
            <a:avLst/>
          </a:prstGeom>
          <a:solidFill>
            <a:schemeClr val="bg1"/>
          </a:solidFill>
          <a:ln w="3175">
            <a:solidFill>
              <a:schemeClr val="tx1"/>
            </a:solidFill>
            <a:headEnd type="none" w="med" len="med"/>
            <a:tailEnd type="none" w="med" len="med"/>
          </a:ln>
          <a:effectLst/>
        </p:spPr>
      </p:pic>
      <p:sp>
        <p:nvSpPr>
          <p:cNvPr id="2" name="Text Placeholder 16">
            <a:extLst>
              <a:ext uri="{FF2B5EF4-FFF2-40B4-BE49-F238E27FC236}">
                <a16:creationId xmlns:a16="http://schemas.microsoft.com/office/drawing/2014/main" id="{C458F6F2-7B04-AE22-C59E-7B3E24FE357F}"/>
              </a:ext>
            </a:extLst>
          </p:cNvPr>
          <p:cNvSpPr txBox="1">
            <a:spLocks/>
          </p:cNvSpPr>
          <p:nvPr/>
        </p:nvSpPr>
        <p:spPr>
          <a:xfrm>
            <a:off x="6365722" y="1349629"/>
            <a:ext cx="5583670"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mn-lt"/>
              </a:rPr>
              <a:t>Single-page dashboards can be derived from reports in the service.</a:t>
            </a:r>
          </a:p>
        </p:txBody>
      </p:sp>
      <p:pic>
        <p:nvPicPr>
          <p:cNvPr id="7" name="Picture 6" descr="An image that shows different visualizations on a Power BI dashboard.">
            <a:extLst>
              <a:ext uri="{FF2B5EF4-FFF2-40B4-BE49-F238E27FC236}">
                <a16:creationId xmlns:a16="http://schemas.microsoft.com/office/drawing/2014/main" id="{34D146E2-9045-6153-3E56-B2F3821DA266}"/>
              </a:ext>
            </a:extLst>
          </p:cNvPr>
          <p:cNvPicPr>
            <a:picLocks noChangeAspect="1"/>
          </p:cNvPicPr>
          <p:nvPr/>
        </p:nvPicPr>
        <p:blipFill rotWithShape="1">
          <a:blip r:embed="rId4">
            <a:extLst>
              <a:ext uri="{28A0092B-C50C-407E-A947-70E740481C1C}">
                <a14:useLocalDpi xmlns:a14="http://schemas.microsoft.com/office/drawing/2010/main" val="0"/>
              </a:ext>
            </a:extLst>
          </a:blip>
          <a:stretch/>
        </p:blipFill>
        <p:spPr>
          <a:xfrm>
            <a:off x="6365722" y="2360264"/>
            <a:ext cx="5234140" cy="3912520"/>
          </a:xfrm>
          <a:prstGeom prst="rect">
            <a:avLst/>
          </a:prstGeom>
          <a:solidFill>
            <a:schemeClr val="bg1"/>
          </a:solidFill>
          <a:ln w="3175">
            <a:solidFill>
              <a:schemeClr val="tx1"/>
            </a:solidFill>
            <a:headEnd type="none" w="med" len="med"/>
            <a:tailEnd type="none" w="med" len="med"/>
          </a:ln>
          <a:effectLst/>
        </p:spPr>
      </p:pic>
    </p:spTree>
    <p:extLst>
      <p:ext uri="{BB962C8B-B14F-4D97-AF65-F5344CB8AC3E}">
        <p14:creationId xmlns:p14="http://schemas.microsoft.com/office/powerpoint/2010/main" val="36902224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7697E17-F5E1-0CEC-6754-497FECA3401F}"/>
              </a:ext>
            </a:extLst>
          </p:cNvPr>
          <p:cNvSpPr>
            <a:spLocks noGrp="1"/>
          </p:cNvSpPr>
          <p:nvPr>
            <p:ph type="title"/>
          </p:nvPr>
        </p:nvSpPr>
        <p:spPr>
          <a:xfrm>
            <a:off x="525081" y="2448062"/>
            <a:ext cx="10430257" cy="1015663"/>
          </a:xfrm>
        </p:spPr>
        <p:txBody>
          <a:bodyPr/>
          <a:lstStyle/>
          <a:p>
            <a:r>
              <a:rPr lang="en-US" dirty="0"/>
              <a:t>Demo</a:t>
            </a:r>
          </a:p>
        </p:txBody>
      </p:sp>
      <p:sp>
        <p:nvSpPr>
          <p:cNvPr id="12" name="Text Placeholder 2">
            <a:extLst>
              <a:ext uri="{FF2B5EF4-FFF2-40B4-BE49-F238E27FC236}">
                <a16:creationId xmlns:a16="http://schemas.microsoft.com/office/drawing/2014/main" id="{96D2AAF0-6640-3331-96BF-38EA87FCCA1F}"/>
              </a:ext>
            </a:extLst>
          </p:cNvPr>
          <p:cNvSpPr>
            <a:spLocks noGrp="1"/>
          </p:cNvSpPr>
          <p:nvPr>
            <p:ph type="body" sz="quarter" idx="15"/>
          </p:nvPr>
        </p:nvSpPr>
        <p:spPr>
          <a:xfrm>
            <a:off x="586390" y="4278313"/>
            <a:ext cx="4712686" cy="738664"/>
          </a:xfrm>
        </p:spPr>
        <p:txBody>
          <a:bodyPr/>
          <a:lstStyle/>
          <a:p>
            <a:pPr marL="0" indent="0">
              <a:buNone/>
            </a:pPr>
            <a:r>
              <a:rPr lang="en-US" dirty="0"/>
              <a:t>Get started with Microsoft data analytics</a:t>
            </a:r>
          </a:p>
        </p:txBody>
      </p:sp>
      <p:sp>
        <p:nvSpPr>
          <p:cNvPr id="3" name="Footer Placeholder 2">
            <a:extLst>
              <a:ext uri="{FF2B5EF4-FFF2-40B4-BE49-F238E27FC236}">
                <a16:creationId xmlns:a16="http://schemas.microsoft.com/office/drawing/2014/main" id="{6C39F35F-E824-BF0C-54E3-811E604C6F01}"/>
              </a:ext>
            </a:extLst>
          </p:cNvPr>
          <p:cNvSpPr>
            <a:spLocks noGrp="1"/>
          </p:cNvSpPr>
          <p:nvPr>
            <p:ph type="ftr" sz="quarter" idx="3"/>
          </p:nvPr>
        </p:nvSpPr>
        <p:spPr>
          <a:xfrm>
            <a:off x="579438" y="6421083"/>
            <a:ext cx="4151312" cy="197976"/>
          </a:xfrm>
        </p:spPr>
        <p:txBody>
          <a:bodyPr anchor="ctr">
            <a:normAutofit/>
          </a:bodyPr>
          <a:lstStyle/>
          <a:p>
            <a:pPr defTabSz="914367">
              <a:spcAft>
                <a:spcPts val="600"/>
              </a:spcAft>
              <a:defRPr/>
            </a:pPr>
            <a:r>
              <a:rPr lang="en-US" dirty="0">
                <a:solidFill>
                  <a:srgbClr val="000000"/>
                </a:solidFill>
              </a:rPr>
              <a:t>© Copyright Microsoft Corporation. All rights reserved.</a:t>
            </a:r>
          </a:p>
        </p:txBody>
      </p:sp>
      <p:sp>
        <p:nvSpPr>
          <p:cNvPr id="4" name="Text Placeholder 3">
            <a:extLst>
              <a:ext uri="{FF2B5EF4-FFF2-40B4-BE49-F238E27FC236}">
                <a16:creationId xmlns:a16="http://schemas.microsoft.com/office/drawing/2014/main" id="{D0FF28F6-06DD-B90B-4168-040ADE16AD62}"/>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39321589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Knowledge check: building blocks</a:t>
            </a: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399501"/>
            <a:ext cx="8778875" cy="276999"/>
          </a:xfrm>
        </p:spPr>
        <p:txBody>
          <a:bodyPr anchor="ctr"/>
          <a:lstStyle/>
          <a:p>
            <a:r>
              <a:rPr lang="en-US" sz="1800" dirty="0"/>
              <a:t>What is the common flow of activity in Power BI?</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4" y="1765523"/>
            <a:ext cx="8988775" cy="1329595"/>
          </a:xfrm>
        </p:spPr>
        <p:txBody>
          <a:bodyPr/>
          <a:lstStyle/>
          <a:p>
            <a:r>
              <a:rPr lang="en-US" sz="1600" dirty="0"/>
              <a:t>Load data and create a report in Power BI Desktop, publish to Power BI service to view, then distribute via app. </a:t>
            </a:r>
          </a:p>
          <a:p>
            <a:r>
              <a:rPr lang="en-US" sz="1600" dirty="0"/>
              <a:t>Create a report in the Power BI service, share it to Power BI mobile, interact with it in Power BI Desktop.</a:t>
            </a:r>
          </a:p>
          <a:p>
            <a:r>
              <a:rPr lang="en-US" sz="1600" dirty="0"/>
              <a:t>Bring data into Power BI mobile, create a report, then share it to Power BI Desktop.</a:t>
            </a:r>
          </a:p>
        </p:txBody>
      </p:sp>
      <p:sp>
        <p:nvSpPr>
          <p:cNvPr id="2" name="Graphic 26">
            <a:extLst>
              <a:ext uri="{FF2B5EF4-FFF2-40B4-BE49-F238E27FC236}">
                <a16:creationId xmlns:a16="http://schemas.microsoft.com/office/drawing/2014/main" id="{FE93D48E-5324-3858-03B7-902159510FE0}"/>
              </a:ext>
              <a:ext uri="{C183D7F6-B498-43B3-948B-1728B52AA6E4}">
                <adec:decorative xmlns:adec="http://schemas.microsoft.com/office/drawing/2017/decorative" val="1"/>
              </a:ext>
            </a:extLst>
          </p:cNvPr>
          <p:cNvSpPr/>
          <p:nvPr/>
        </p:nvSpPr>
        <p:spPr>
          <a:xfrm>
            <a:off x="1231803" y="183483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1235075" y="3306729"/>
            <a:ext cx="8778875" cy="276999"/>
          </a:xfrm>
        </p:spPr>
        <p:txBody>
          <a:bodyPr anchor="ctr"/>
          <a:lstStyle/>
          <a:p>
            <a:r>
              <a:rPr lang="en-US" sz="1800" dirty="0"/>
              <a:t>Which of the following are building blocks of Power BI?</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237265" y="3677613"/>
            <a:ext cx="8775098" cy="837152"/>
          </a:xfrm>
        </p:spPr>
        <p:txBody>
          <a:bodyPr/>
          <a:lstStyle/>
          <a:p>
            <a:r>
              <a:rPr lang="en-US" sz="1600" dirty="0"/>
              <a:t>Tiles</a:t>
            </a:r>
            <a:r>
              <a:rPr lang="fr-FR" sz="1600" dirty="0"/>
              <a:t>, dashboards, </a:t>
            </a:r>
            <a:r>
              <a:rPr lang="en-US" sz="1600" dirty="0"/>
              <a:t>databases</a:t>
            </a:r>
            <a:r>
              <a:rPr lang="fr-FR" sz="1600" dirty="0"/>
              <a:t>, mobile </a:t>
            </a:r>
            <a:r>
              <a:rPr lang="en-US" sz="1600" dirty="0"/>
              <a:t>devices</a:t>
            </a:r>
            <a:r>
              <a:rPr lang="fr-FR" sz="1600" dirty="0"/>
              <a:t>.</a:t>
            </a:r>
          </a:p>
          <a:p>
            <a:r>
              <a:rPr lang="en-US" sz="1600" dirty="0"/>
              <a:t>Visualizations, datasets, reports, dashboards, tiles.</a:t>
            </a:r>
          </a:p>
          <a:p>
            <a:r>
              <a:rPr lang="en-US" sz="1600" dirty="0"/>
              <a:t>Visual Studio, C#, and JSON files.</a:t>
            </a:r>
          </a:p>
        </p:txBody>
      </p:sp>
      <p:sp>
        <p:nvSpPr>
          <p:cNvPr id="3" name="Graphic 26">
            <a:extLst>
              <a:ext uri="{FF2B5EF4-FFF2-40B4-BE49-F238E27FC236}">
                <a16:creationId xmlns:a16="http://schemas.microsoft.com/office/drawing/2014/main" id="{4931B89C-1878-40F7-B7EC-91B1B4F8756B}"/>
              </a:ext>
              <a:ext uri="{C183D7F6-B498-43B3-948B-1728B52AA6E4}">
                <adec:decorative xmlns:adec="http://schemas.microsoft.com/office/drawing/2017/decorative" val="1"/>
              </a:ext>
            </a:extLst>
          </p:cNvPr>
          <p:cNvSpPr/>
          <p:nvPr/>
        </p:nvSpPr>
        <p:spPr>
          <a:xfrm>
            <a:off x="1241255" y="405670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4741517"/>
            <a:ext cx="8778875" cy="276999"/>
          </a:xfrm>
        </p:spPr>
        <p:txBody>
          <a:bodyPr anchor="ctr"/>
          <a:lstStyle/>
          <a:p>
            <a:r>
              <a:rPr lang="en-US" sz="1800" dirty="0"/>
              <a:t>What is a collection of reports and dashboards called in Power BI?</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7265" y="5035915"/>
            <a:ext cx="8775098" cy="837152"/>
          </a:xfrm>
        </p:spPr>
        <p:txBody>
          <a:bodyPr/>
          <a:lstStyle/>
          <a:p>
            <a:r>
              <a:rPr lang="en-US" sz="1600" dirty="0"/>
              <a:t>Canvas.</a:t>
            </a:r>
          </a:p>
          <a:p>
            <a:r>
              <a:rPr lang="en-US" sz="1600" dirty="0"/>
              <a:t>Scheduled refresh.</a:t>
            </a:r>
          </a:p>
          <a:p>
            <a:r>
              <a:rPr lang="en-US" sz="1600" dirty="0"/>
              <a:t>App.</a:t>
            </a:r>
          </a:p>
        </p:txBody>
      </p:sp>
      <p:sp>
        <p:nvSpPr>
          <p:cNvPr id="4" name="Graphic 26">
            <a:extLst>
              <a:ext uri="{FF2B5EF4-FFF2-40B4-BE49-F238E27FC236}">
                <a16:creationId xmlns:a16="http://schemas.microsoft.com/office/drawing/2014/main" id="{359E829B-D0CE-043B-6B2B-2C0A6E4AFD91}"/>
              </a:ext>
              <a:ext uri="{C183D7F6-B498-43B3-948B-1728B52AA6E4}">
                <adec:decorative xmlns:adec="http://schemas.microsoft.com/office/drawing/2017/decorative" val="1"/>
              </a:ext>
            </a:extLst>
          </p:cNvPr>
          <p:cNvSpPr/>
          <p:nvPr/>
        </p:nvSpPr>
        <p:spPr>
          <a:xfrm>
            <a:off x="1241255" y="570333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65944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a:xfrm>
            <a:off x="588262" y="585216"/>
            <a:ext cx="8193024" cy="492443"/>
          </a:xfrm>
        </p:spPr>
        <p:txBody>
          <a:bodyPr>
            <a:noAutofit/>
          </a:bodyPr>
          <a:lstStyle/>
          <a:p>
            <a:r>
              <a:rPr lang="en-IN" sz="3200"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a:t>
            </a:r>
          </a:p>
        </p:txBody>
      </p:sp>
      <p:sp>
        <p:nvSpPr>
          <p:cNvPr id="13" name="Rounded Rectangle 3_1">
            <a:extLst>
              <a:ext uri="{FF2B5EF4-FFF2-40B4-BE49-F238E27FC236}">
                <a16:creationId xmlns:a16="http://schemas.microsoft.com/office/drawing/2014/main" id="{60C0B429-9530-2BF9-1342-005317DEA8AA}"/>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Discovered the concept of data analysis with Microsoft.</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Reviewed roles in data and the tasks of a data analyst.</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Explored building blocks of Power BI applications and services.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lang="en-US" sz="1800" dirty="0">
              <a:solidFill>
                <a:schemeClr val="tx1"/>
              </a:solidFill>
              <a:cs typeface="Segoe UI" panose="020B0502040204020203" pitchFamily="34" charset="0"/>
            </a:endParaRPr>
          </a:p>
        </p:txBody>
      </p:sp>
    </p:spTree>
    <p:extLst>
      <p:ext uri="{BB962C8B-B14F-4D97-AF65-F5344CB8AC3E}">
        <p14:creationId xmlns:p14="http://schemas.microsoft.com/office/powerpoint/2010/main" val="20201808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80A719-0607-1C00-B7D4-E0DC0B5E505D}"/>
              </a:ext>
            </a:extLst>
          </p:cNvPr>
          <p:cNvSpPr>
            <a:spLocks noGrp="1"/>
          </p:cNvSpPr>
          <p:nvPr>
            <p:ph type="body" sz="quarter" idx="12"/>
          </p:nvPr>
        </p:nvSpPr>
        <p:spPr/>
        <p:txBody>
          <a:bodyPr lIns="0" tIns="0" rIns="0" bIns="0" anchor="t">
            <a:noAutofit/>
          </a:bodyPr>
          <a:lstStyle/>
          <a:p>
            <a:pPr>
              <a:spcBef>
                <a:spcPts val="1200"/>
              </a:spcBef>
              <a:spcAft>
                <a:spcPts val="600"/>
              </a:spcAft>
            </a:pPr>
            <a:r>
              <a:rPr lang="en-US" sz="3200" dirty="0">
                <a:solidFill>
                  <a:srgbClr val="0078D4"/>
                </a:solidFill>
              </a:rPr>
              <a:t>Thanks</a:t>
            </a:r>
          </a:p>
        </p:txBody>
      </p:sp>
      <p:sp>
        <p:nvSpPr>
          <p:cNvPr id="5" name="Freeform: Shape 4">
            <a:extLst>
              <a:ext uri="{FF2B5EF4-FFF2-40B4-BE49-F238E27FC236}">
                <a16:creationId xmlns:a16="http://schemas.microsoft.com/office/drawing/2014/main" id="{9EFAA80B-6C7F-B446-F70A-32B9D5374ABB}"/>
              </a:ext>
              <a:ext uri="{C183D7F6-B498-43B3-948B-1728B52AA6E4}">
                <adec:decorative xmlns:adec="http://schemas.microsoft.com/office/drawing/2017/decorative" val="1"/>
              </a:ext>
            </a:extLst>
          </p:cNvPr>
          <p:cNvSpPr/>
          <p:nvPr/>
        </p:nvSpPr>
        <p:spPr>
          <a:xfrm rot="10800000">
            <a:off x="4485639" y="3255816"/>
            <a:ext cx="7706359" cy="113330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1FBC1E6C-43A4-9018-2917-669A905348AA}"/>
              </a:ext>
            </a:extLst>
          </p:cNvPr>
          <p:cNvSpPr>
            <a:spLocks noGrp="1"/>
          </p:cNvSpPr>
          <p:nvPr>
            <p:ph type="body" sz="quarter" idx="13"/>
          </p:nvPr>
        </p:nvSpPr>
        <p:spPr>
          <a:xfrm>
            <a:off x="4614227" y="3416201"/>
            <a:ext cx="7114222" cy="812530"/>
          </a:xfrm>
        </p:spPr>
        <p:txBody>
          <a:bodyPr/>
          <a:lstStyle/>
          <a:p>
            <a:pPr lvl="1"/>
            <a:r>
              <a:rPr lang="en-US" sz="2400" dirty="0">
                <a:hlinkClick r:id="rId3">
                  <a:extLst>
                    <a:ext uri="{A12FA001-AC4F-418D-AE19-62706E023703}">
                      <ahyp:hlinkClr xmlns:ahyp="http://schemas.microsoft.com/office/drawing/2018/hyperlinkcolor" val="tx"/>
                    </a:ext>
                  </a:extLst>
                </a:hlinkClick>
              </a:rPr>
              <a:t>Discover data analysis</a:t>
            </a:r>
            <a:endParaRPr lang="en-US" sz="2400" dirty="0"/>
          </a:p>
          <a:p>
            <a:pPr lvl="1"/>
            <a:r>
              <a:rPr lang="en-US" sz="2400" dirty="0">
                <a:hlinkClick r:id="rId4">
                  <a:extLst>
                    <a:ext uri="{A12FA001-AC4F-418D-AE19-62706E023703}">
                      <ahyp:hlinkClr xmlns:ahyp="http://schemas.microsoft.com/office/drawing/2018/hyperlinkcolor" val="tx"/>
                    </a:ext>
                  </a:extLst>
                </a:hlinkClick>
              </a:rPr>
              <a:t>Get started with Power BI</a:t>
            </a:r>
            <a:endParaRPr lang="en-US" sz="2400" dirty="0"/>
          </a:p>
        </p:txBody>
      </p:sp>
      <p:sp>
        <p:nvSpPr>
          <p:cNvPr id="2" name="Text Placeholder 3">
            <a:extLst>
              <a:ext uri="{FF2B5EF4-FFF2-40B4-BE49-F238E27FC236}">
                <a16:creationId xmlns:a16="http://schemas.microsoft.com/office/drawing/2014/main" id="{748CD2CA-7DC0-2EB9-8865-1C80A3B6D9E9}"/>
              </a:ext>
            </a:extLst>
          </p:cNvPr>
          <p:cNvSpPr txBox="1">
            <a:spLocks/>
          </p:cNvSpPr>
          <p:nvPr/>
        </p:nvSpPr>
        <p:spPr>
          <a:xfrm>
            <a:off x="4485639" y="2634225"/>
            <a:ext cx="1800861" cy="369332"/>
          </a:xfrm>
          <a:prstGeom prst="rect">
            <a:avLst/>
          </a:prstGeom>
        </p:spPr>
        <p:txBody>
          <a:bodyPr vert="horz" wrap="square" lIns="0" tIns="0" rIns="0" bIns="0" rtlCol="0">
            <a:spAutoFit/>
          </a:bodyPr>
          <a:lstStyle>
            <a:lvl1pPr marL="0" marR="0" indent="0" algn="l" defTabSz="457200" rtl="0" eaLnBrk="1" fontAlgn="auto" latinLnBrk="0" hangingPunct="1">
              <a:lnSpc>
                <a:spcPct val="100000"/>
              </a:lnSpc>
              <a:spcBef>
                <a:spcPct val="0"/>
              </a:spcBef>
              <a:spcAft>
                <a:spcPts val="0"/>
              </a:spcAft>
              <a:buClrTx/>
              <a:buSzPct val="90000"/>
              <a:buFont typeface="Arial" panose="020B0604020202020204" pitchFamily="34" charset="0"/>
              <a:buNone/>
              <a:tabLst/>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Resources</a:t>
            </a:r>
            <a:r>
              <a:rPr lang="en-US" sz="2400" b="1" dirty="0">
                <a:hlinkClick r:id="rId3">
                  <a:extLst>
                    <a:ext uri="{A12FA001-AC4F-418D-AE19-62706E023703}">
                      <ahyp:hlinkClr xmlns:ahyp="http://schemas.microsoft.com/office/drawing/2018/hyperlinkcolor" val="tx"/>
                    </a:ext>
                  </a:extLst>
                </a:hlinkClick>
              </a:rPr>
              <a:t> </a:t>
            </a:r>
          </a:p>
        </p:txBody>
      </p:sp>
      <p:sp>
        <p:nvSpPr>
          <p:cNvPr id="8" name="Title 7">
            <a:extLst>
              <a:ext uri="{FF2B5EF4-FFF2-40B4-BE49-F238E27FC236}">
                <a16:creationId xmlns:a16="http://schemas.microsoft.com/office/drawing/2014/main" id="{9B20355C-6625-75BC-077A-8B0793A66FF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73123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a:xfrm>
            <a:off x="588262" y="585216"/>
            <a:ext cx="8193024" cy="492443"/>
          </a:xfrm>
        </p:spPr>
        <p:txBody>
          <a:bodyPr/>
          <a:lstStyle/>
          <a:p>
            <a:r>
              <a:rPr lang="en-US" sz="3200" dirty="0"/>
              <a:t>Audience profile</a:t>
            </a:r>
          </a:p>
        </p:txBody>
      </p:sp>
      <p:sp>
        <p:nvSpPr>
          <p:cNvPr id="15" name="Rounded Rectangle 3_1">
            <a:extLst>
              <a:ext uri="{FF2B5EF4-FFF2-40B4-BE49-F238E27FC236}">
                <a16:creationId xmlns:a16="http://schemas.microsoft.com/office/drawing/2014/main" id="{C30E3F23-57C3-CEE2-DD2F-E66B72B8F428}"/>
              </a:ext>
              <a:ext uri="{C183D7F6-B498-43B3-948B-1728B52AA6E4}">
                <adec:decorative xmlns:adec="http://schemas.microsoft.com/office/drawing/2017/decorative" val="1"/>
              </a:ext>
            </a:extLst>
          </p:cNvPr>
          <p:cNvSpPr/>
          <p:nvPr/>
        </p:nvSpPr>
        <p:spPr>
          <a:xfrm>
            <a:off x="588262" y="1168400"/>
            <a:ext cx="11011600" cy="5104384"/>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5069EA8-1883-9482-758E-F5D0C58727C0}"/>
              </a:ext>
            </a:extLst>
          </p:cNvPr>
          <p:cNvSpPr>
            <a:spLocks/>
          </p:cNvSpPr>
          <p:nvPr/>
        </p:nvSpPr>
        <p:spPr bwMode="auto">
          <a:xfrm>
            <a:off x="736601" y="1334807"/>
            <a:ext cx="10739119" cy="415993"/>
          </a:xfrm>
          <a:prstGeom prst="roundRect">
            <a:avLst>
              <a:gd name="adj" fmla="val 15951"/>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ysClr val="windowText" lastClr="000000"/>
                </a:solidFill>
                <a:effectLst/>
                <a:uLnTx/>
                <a:uFillTx/>
                <a:latin typeface="Segoe UI Semibold"/>
                <a:ea typeface="+mn-ea"/>
                <a:cs typeface="Segoe UI" panose="020B0502040204020203" pitchFamily="34" charset="0"/>
              </a:rPr>
              <a:t>Candidates for this exam:</a:t>
            </a:r>
          </a:p>
        </p:txBody>
      </p:sp>
      <p:sp>
        <p:nvSpPr>
          <p:cNvPr id="8" name="Text Placeholder 2">
            <a:extLst>
              <a:ext uri="{FF2B5EF4-FFF2-40B4-BE49-F238E27FC236}">
                <a16:creationId xmlns:a16="http://schemas.microsoft.com/office/drawing/2014/main" id="{E15275E9-F296-1E2D-E2D3-6BAE1C5EFAAF}"/>
              </a:ext>
            </a:extLst>
          </p:cNvPr>
          <p:cNvSpPr txBox="1">
            <a:spLocks/>
          </p:cNvSpPr>
          <p:nvPr/>
        </p:nvSpPr>
        <p:spPr>
          <a:xfrm>
            <a:off x="904688" y="2020922"/>
            <a:ext cx="10378747" cy="2816156"/>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lnSpc>
                <a:spcPct val="90000"/>
              </a:lnSpc>
              <a:spcBef>
                <a:spcPts val="600"/>
              </a:spcBef>
              <a:spcAft>
                <a:spcPts val="1200"/>
              </a:spcAft>
              <a:buFont typeface="Arial" panose="020B0604020202020204" pitchFamily="34" charset="0"/>
              <a:buChar char="•"/>
            </a:pPr>
            <a:r>
              <a:rPr lang="en-US" sz="2000" dirty="0">
                <a:solidFill>
                  <a:srgbClr val="000000"/>
                </a:solidFill>
              </a:rPr>
              <a:t>Leverage </a:t>
            </a:r>
            <a:r>
              <a:rPr lang="en-US" sz="2000" b="1" dirty="0">
                <a:solidFill>
                  <a:srgbClr val="000000"/>
                </a:solidFill>
              </a:rPr>
              <a:t>data</a:t>
            </a:r>
            <a:r>
              <a:rPr lang="en-US" sz="2000" dirty="0">
                <a:solidFill>
                  <a:srgbClr val="000000"/>
                </a:solidFill>
              </a:rPr>
              <a:t> and </a:t>
            </a:r>
            <a:r>
              <a:rPr lang="en-US" sz="2000" b="1" dirty="0">
                <a:solidFill>
                  <a:srgbClr val="000000"/>
                </a:solidFill>
              </a:rPr>
              <a:t>domain expertise</a:t>
            </a:r>
            <a:r>
              <a:rPr lang="en-US" sz="2000" dirty="0">
                <a:solidFill>
                  <a:srgbClr val="000000"/>
                </a:solidFill>
              </a:rPr>
              <a:t> to deliver </a:t>
            </a:r>
            <a:r>
              <a:rPr lang="en-US" sz="2000" b="1" dirty="0">
                <a:solidFill>
                  <a:srgbClr val="000000"/>
                </a:solidFill>
              </a:rPr>
              <a:t>insights</a:t>
            </a:r>
            <a:r>
              <a:rPr lang="en-US" sz="2000" dirty="0">
                <a:solidFill>
                  <a:srgbClr val="000000"/>
                </a:solidFill>
              </a:rPr>
              <a:t>. </a:t>
            </a:r>
          </a:p>
          <a:p>
            <a:pPr marL="342900" lvl="1" indent="-342900">
              <a:lnSpc>
                <a:spcPct val="90000"/>
              </a:lnSpc>
              <a:spcBef>
                <a:spcPts val="600"/>
              </a:spcBef>
              <a:spcAft>
                <a:spcPts val="1200"/>
              </a:spcAft>
              <a:buFont typeface="Arial" panose="020B0604020202020204" pitchFamily="34" charset="0"/>
              <a:buChar char="•"/>
            </a:pPr>
            <a:r>
              <a:rPr lang="en-US" sz="2000" dirty="0">
                <a:solidFill>
                  <a:srgbClr val="000000"/>
                </a:solidFill>
              </a:rPr>
              <a:t>Collaborate with stakeholders to identify </a:t>
            </a:r>
            <a:r>
              <a:rPr lang="en-US" sz="2000" b="1" dirty="0">
                <a:solidFill>
                  <a:srgbClr val="000000"/>
                </a:solidFill>
              </a:rPr>
              <a:t>business requirements</a:t>
            </a:r>
            <a:r>
              <a:rPr lang="en-US" sz="2000" dirty="0">
                <a:solidFill>
                  <a:srgbClr val="000000"/>
                </a:solidFill>
              </a:rPr>
              <a:t>.</a:t>
            </a:r>
          </a:p>
          <a:p>
            <a:pPr marL="342900" lvl="1" indent="-342900">
              <a:lnSpc>
                <a:spcPct val="90000"/>
              </a:lnSpc>
              <a:spcBef>
                <a:spcPts val="600"/>
              </a:spcBef>
              <a:spcAft>
                <a:spcPts val="1200"/>
              </a:spcAft>
              <a:buFont typeface="Arial" panose="020B0604020202020204" pitchFamily="34" charset="0"/>
              <a:buChar char="•"/>
            </a:pPr>
            <a:r>
              <a:rPr lang="en-US" sz="2000" b="1" dirty="0">
                <a:solidFill>
                  <a:srgbClr val="000000"/>
                </a:solidFill>
              </a:rPr>
              <a:t>Clean</a:t>
            </a:r>
            <a:r>
              <a:rPr lang="en-US" sz="2000" dirty="0">
                <a:solidFill>
                  <a:srgbClr val="000000"/>
                </a:solidFill>
              </a:rPr>
              <a:t>, </a:t>
            </a:r>
            <a:r>
              <a:rPr lang="en-US" sz="2000" b="1" dirty="0">
                <a:solidFill>
                  <a:srgbClr val="000000"/>
                </a:solidFill>
              </a:rPr>
              <a:t>transform</a:t>
            </a:r>
            <a:r>
              <a:rPr lang="en-US" sz="2000" dirty="0">
                <a:solidFill>
                  <a:srgbClr val="000000"/>
                </a:solidFill>
              </a:rPr>
              <a:t>, and </a:t>
            </a:r>
            <a:r>
              <a:rPr lang="en-US" sz="2000" b="1" dirty="0">
                <a:solidFill>
                  <a:srgbClr val="000000"/>
                </a:solidFill>
              </a:rPr>
              <a:t>model</a:t>
            </a:r>
            <a:r>
              <a:rPr lang="en-US" sz="2000" dirty="0">
                <a:solidFill>
                  <a:srgbClr val="000000"/>
                </a:solidFill>
              </a:rPr>
              <a:t> data by using Power BI.</a:t>
            </a:r>
          </a:p>
          <a:p>
            <a:pPr marL="342900" lvl="1" indent="-342900">
              <a:lnSpc>
                <a:spcPct val="90000"/>
              </a:lnSpc>
              <a:spcBef>
                <a:spcPts val="600"/>
              </a:spcBef>
              <a:spcAft>
                <a:spcPts val="1200"/>
              </a:spcAft>
              <a:buFont typeface="Arial" panose="020B0604020202020204" pitchFamily="34" charset="0"/>
              <a:buChar char="•"/>
            </a:pPr>
            <a:r>
              <a:rPr lang="en-US" sz="2000" dirty="0">
                <a:solidFill>
                  <a:srgbClr val="000000"/>
                </a:solidFill>
              </a:rPr>
              <a:t>Provide value through </a:t>
            </a:r>
            <a:r>
              <a:rPr lang="en-US" sz="2000" b="1" dirty="0">
                <a:solidFill>
                  <a:srgbClr val="000000"/>
                </a:solidFill>
              </a:rPr>
              <a:t>data visualizations</a:t>
            </a:r>
            <a:r>
              <a:rPr lang="en-US" sz="2000" dirty="0">
                <a:solidFill>
                  <a:srgbClr val="000000"/>
                </a:solidFill>
              </a:rPr>
              <a:t> and </a:t>
            </a:r>
            <a:r>
              <a:rPr lang="en-US" sz="2000" b="1" dirty="0">
                <a:solidFill>
                  <a:srgbClr val="000000"/>
                </a:solidFill>
              </a:rPr>
              <a:t>self-service analytics</a:t>
            </a:r>
            <a:r>
              <a:rPr lang="en-US" sz="2000" dirty="0">
                <a:solidFill>
                  <a:srgbClr val="000000"/>
                </a:solidFill>
              </a:rPr>
              <a:t>.</a:t>
            </a:r>
          </a:p>
          <a:p>
            <a:pPr marL="342900" lvl="1" indent="-342900">
              <a:lnSpc>
                <a:spcPct val="90000"/>
              </a:lnSpc>
              <a:spcBef>
                <a:spcPts val="600"/>
              </a:spcBef>
              <a:spcAft>
                <a:spcPts val="1200"/>
              </a:spcAft>
              <a:buFont typeface="Arial" panose="020B0604020202020204" pitchFamily="34" charset="0"/>
              <a:buChar char="•"/>
            </a:pPr>
            <a:r>
              <a:rPr lang="en-US" sz="2000" dirty="0">
                <a:solidFill>
                  <a:srgbClr val="000000"/>
                </a:solidFill>
              </a:rPr>
              <a:t>Deploy and configure </a:t>
            </a:r>
            <a:r>
              <a:rPr lang="en-US" sz="2000" b="1" dirty="0">
                <a:solidFill>
                  <a:srgbClr val="000000"/>
                </a:solidFill>
              </a:rPr>
              <a:t>solutions</a:t>
            </a:r>
            <a:r>
              <a:rPr lang="en-US" sz="2000" dirty="0">
                <a:solidFill>
                  <a:srgbClr val="000000"/>
                </a:solidFill>
              </a:rPr>
              <a:t> </a:t>
            </a:r>
            <a:r>
              <a:rPr lang="en-US" sz="2000" b="1" dirty="0">
                <a:solidFill>
                  <a:srgbClr val="000000"/>
                </a:solidFill>
              </a:rPr>
              <a:t>for</a:t>
            </a:r>
            <a:r>
              <a:rPr lang="en-US" sz="2000" dirty="0">
                <a:solidFill>
                  <a:srgbClr val="000000"/>
                </a:solidFill>
              </a:rPr>
              <a:t> </a:t>
            </a:r>
            <a:r>
              <a:rPr lang="en-US" sz="2000" b="1" dirty="0">
                <a:solidFill>
                  <a:srgbClr val="000000"/>
                </a:solidFill>
              </a:rPr>
              <a:t>consumption</a:t>
            </a:r>
            <a:r>
              <a:rPr lang="en-US" sz="2000" dirty="0">
                <a:solidFill>
                  <a:srgbClr val="000000"/>
                </a:solidFill>
              </a:rPr>
              <a:t>.</a:t>
            </a:r>
          </a:p>
          <a:p>
            <a:pPr marL="342900" lvl="1" indent="-342900">
              <a:lnSpc>
                <a:spcPct val="90000"/>
              </a:lnSpc>
              <a:spcBef>
                <a:spcPts val="600"/>
              </a:spcBef>
              <a:spcAft>
                <a:spcPts val="1200"/>
              </a:spcAft>
              <a:buFont typeface="Arial" panose="020B0604020202020204" pitchFamily="34" charset="0"/>
              <a:buChar char="•"/>
            </a:pPr>
            <a:r>
              <a:rPr lang="en-US" sz="2000" dirty="0">
                <a:solidFill>
                  <a:srgbClr val="000000"/>
                </a:solidFill>
              </a:rPr>
              <a:t>Use </a:t>
            </a:r>
            <a:r>
              <a:rPr lang="en-US" sz="2000" b="1" dirty="0">
                <a:solidFill>
                  <a:srgbClr val="000000"/>
                </a:solidFill>
              </a:rPr>
              <a:t>Power Query </a:t>
            </a:r>
            <a:r>
              <a:rPr lang="en-US" sz="2000" dirty="0">
                <a:solidFill>
                  <a:srgbClr val="000000"/>
                </a:solidFill>
              </a:rPr>
              <a:t>and </a:t>
            </a:r>
            <a:r>
              <a:rPr lang="en-US" sz="2000" b="1" dirty="0">
                <a:solidFill>
                  <a:srgbClr val="000000"/>
                </a:solidFill>
              </a:rPr>
              <a:t>DAX</a:t>
            </a:r>
            <a:r>
              <a:rPr lang="en-US" sz="2000" dirty="0">
                <a:solidFill>
                  <a:srgbClr val="000000"/>
                </a:solidFill>
              </a:rPr>
              <a:t> proficiently.</a:t>
            </a:r>
          </a:p>
        </p:txBody>
      </p:sp>
      <p:sp>
        <p:nvSpPr>
          <p:cNvPr id="4" name="Footer Placeholder 3">
            <a:extLst>
              <a:ext uri="{FF2B5EF4-FFF2-40B4-BE49-F238E27FC236}">
                <a16:creationId xmlns:a16="http://schemas.microsoft.com/office/drawing/2014/main" id="{695DB93D-1EC9-595D-92A7-994F4EA5AE21}"/>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563086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C5683A2-2179-3E79-6645-D011C29AEF71}"/>
              </a:ext>
            </a:extLst>
          </p:cNvPr>
          <p:cNvSpPr>
            <a:spLocks noGrp="1"/>
          </p:cNvSpPr>
          <p:nvPr>
            <p:ph type="title"/>
          </p:nvPr>
        </p:nvSpPr>
        <p:spPr>
          <a:xfrm>
            <a:off x="588262" y="585216"/>
            <a:ext cx="5507738" cy="984885"/>
          </a:xfrm>
        </p:spPr>
        <p:txBody>
          <a:bodyPr/>
          <a:lstStyle/>
          <a:p>
            <a:pPr marL="0" marR="0" lvl="0" indent="0" fontAlgn="auto">
              <a:spcAft>
                <a:spcPts val="0"/>
              </a:spcAft>
              <a:tabLst/>
              <a:defRPr/>
            </a:pPr>
            <a:r>
              <a:rPr lang="en-US" sz="3200" dirty="0"/>
              <a:t>Get the most out of your Microsoft Learn profile</a:t>
            </a:r>
          </a:p>
        </p:txBody>
      </p:sp>
      <p:sp>
        <p:nvSpPr>
          <p:cNvPr id="17" name="Text Placeholder 2">
            <a:extLst>
              <a:ext uri="{FF2B5EF4-FFF2-40B4-BE49-F238E27FC236}">
                <a16:creationId xmlns:a16="http://schemas.microsoft.com/office/drawing/2014/main" id="{01561EF4-D3D7-16D6-06AC-E0E8E0EE810E}"/>
              </a:ext>
            </a:extLst>
          </p:cNvPr>
          <p:cNvSpPr txBox="1">
            <a:spLocks/>
          </p:cNvSpPr>
          <p:nvPr/>
        </p:nvSpPr>
        <p:spPr>
          <a:xfrm>
            <a:off x="582348" y="1759165"/>
            <a:ext cx="5806188"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Verify, track, and share your training and certification progress and accomplishments—</a:t>
            </a:r>
            <a:r>
              <a:rPr kumimoji="0" lang="en-US"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all on one platform</a:t>
            </a:r>
          </a:p>
        </p:txBody>
      </p:sp>
      <p:sp>
        <p:nvSpPr>
          <p:cNvPr id="20" name="Text Placeholder 61">
            <a:extLst>
              <a:ext uri="{FF2B5EF4-FFF2-40B4-BE49-F238E27FC236}">
                <a16:creationId xmlns:a16="http://schemas.microsoft.com/office/drawing/2014/main" id="{D49F25EC-A170-C832-AE24-EB03D8AF0995}"/>
              </a:ext>
            </a:extLst>
          </p:cNvPr>
          <p:cNvSpPr txBox="1">
            <a:spLocks/>
          </p:cNvSpPr>
          <p:nvPr/>
        </p:nvSpPr>
        <p:spPr>
          <a:xfrm>
            <a:off x="586389" y="2654712"/>
            <a:ext cx="5373085" cy="2412968"/>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Claim your achievement code for this course and share you have completed it.</a:t>
            </a:r>
          </a:p>
          <a:p>
            <a:r>
              <a:rPr lang="en-US" dirty="0"/>
              <a:t>Access your course material and track progress on your learning activities.</a:t>
            </a:r>
          </a:p>
          <a:p>
            <a:r>
              <a:rPr lang="en-US" dirty="0"/>
              <a:t>Share and verify your Microsoft Certifications via email, on social networking platforms, and on your résumé.</a:t>
            </a:r>
          </a:p>
          <a:p>
            <a:r>
              <a:rPr lang="en-US" dirty="0"/>
              <a:t>Download and print transcripts and certificates.</a:t>
            </a:r>
          </a:p>
          <a:p>
            <a:r>
              <a:rPr lang="en-US" dirty="0"/>
              <a:t>Manage your upcoming activities and certification exam appointments.</a:t>
            </a:r>
          </a:p>
        </p:txBody>
      </p:sp>
      <p:sp>
        <p:nvSpPr>
          <p:cNvPr id="59" name="Freeform: Shape 58">
            <a:extLst>
              <a:ext uri="{FF2B5EF4-FFF2-40B4-BE49-F238E27FC236}">
                <a16:creationId xmlns:a16="http://schemas.microsoft.com/office/drawing/2014/main" id="{70ABBD99-35D1-F53B-C2EF-D0E437DC2F98}"/>
              </a:ext>
              <a:ext uri="{C183D7F6-B498-43B3-948B-1728B52AA6E4}">
                <adec:decorative xmlns:adec="http://schemas.microsoft.com/office/drawing/2017/decorative" val="1"/>
              </a:ext>
            </a:extLst>
          </p:cNvPr>
          <p:cNvSpPr/>
          <p:nvPr/>
        </p:nvSpPr>
        <p:spPr>
          <a:xfrm>
            <a:off x="-10813" y="5435139"/>
            <a:ext cx="4464280"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57" name="Text Placeholder 13">
            <a:extLst>
              <a:ext uri="{FF2B5EF4-FFF2-40B4-BE49-F238E27FC236}">
                <a16:creationId xmlns:a16="http://schemas.microsoft.com/office/drawing/2014/main" id="{1902BDB0-F449-F635-7020-1B2246BBEAEC}"/>
              </a:ext>
            </a:extLst>
          </p:cNvPr>
          <p:cNvSpPr txBox="1">
            <a:spLocks/>
          </p:cNvSpPr>
          <p:nvPr/>
        </p:nvSpPr>
        <p:spPr>
          <a:xfrm>
            <a:off x="584200" y="5591889"/>
            <a:ext cx="3930650" cy="246221"/>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dirty="0">
                <a:solidFill>
                  <a:schemeClr val="bg1"/>
                </a:solidFill>
                <a:latin typeface="+mj-lt"/>
                <a:hlinkClick r:id="rId3">
                  <a:extLst>
                    <a:ext uri="{A12FA001-AC4F-418D-AE19-62706E023703}">
                      <ahyp:hlinkClr xmlns:ahyp="http://schemas.microsoft.com/office/drawing/2018/hyperlinkcolor" val="tx"/>
                    </a:ext>
                  </a:extLst>
                </a:hlinkClick>
              </a:rPr>
              <a:t>www.aka.ms/MyMicrosoftLearnProfile</a:t>
            </a:r>
            <a:endParaRPr lang="en-US" dirty="0">
              <a:solidFill>
                <a:schemeClr val="bg1"/>
              </a:solidFill>
              <a:latin typeface="+mj-lt"/>
            </a:endParaRPr>
          </a:p>
        </p:txBody>
      </p:sp>
      <p:sp>
        <p:nvSpPr>
          <p:cNvPr id="25" name="Text Placeholder 13">
            <a:extLst>
              <a:ext uri="{FF2B5EF4-FFF2-40B4-BE49-F238E27FC236}">
                <a16:creationId xmlns:a16="http://schemas.microsoft.com/office/drawing/2014/main" id="{CAD44BD2-B747-01D0-8FB4-522B662FE479}"/>
              </a:ext>
            </a:extLst>
          </p:cNvPr>
          <p:cNvSpPr txBox="1">
            <a:spLocks/>
          </p:cNvSpPr>
          <p:nvPr/>
        </p:nvSpPr>
        <p:spPr>
          <a:xfrm>
            <a:off x="7456697" y="808435"/>
            <a:ext cx="4337207" cy="448031"/>
          </a:xfrm>
          <a:prstGeom prst="rect">
            <a:avLst/>
          </a:prstGeom>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dirty="0">
                <a:latin typeface="+mj-lt"/>
              </a:rPr>
              <a:t>Create your Microsoft Learn profile </a:t>
            </a:r>
            <a:br>
              <a:rPr lang="en-US" dirty="0">
                <a:latin typeface="+mj-lt"/>
              </a:rPr>
            </a:br>
            <a:r>
              <a:rPr lang="en-US" dirty="0">
                <a:latin typeface="+mj-lt"/>
              </a:rPr>
              <a:t>at </a:t>
            </a:r>
            <a:r>
              <a:rPr lang="en-US" dirty="0">
                <a:solidFill>
                  <a:srgbClr val="2A446F"/>
                </a:solidFill>
                <a:latin typeface="+mj-lt"/>
                <a:hlinkClick r:id="rId4">
                  <a:extLst>
                    <a:ext uri="{A12FA001-AC4F-418D-AE19-62706E023703}">
                      <ahyp:hlinkClr xmlns:ahyp="http://schemas.microsoft.com/office/drawing/2018/hyperlinkcolor" val="tx"/>
                    </a:ext>
                  </a:extLst>
                </a:hlinkClick>
              </a:rPr>
              <a:t>learn.microsoft.com</a:t>
            </a:r>
            <a:endParaRPr lang="en-US" dirty="0">
              <a:solidFill>
                <a:srgbClr val="2A446F"/>
              </a:solidFill>
              <a:latin typeface="+mj-lt"/>
            </a:endParaRPr>
          </a:p>
        </p:txBody>
      </p:sp>
      <p:sp>
        <p:nvSpPr>
          <p:cNvPr id="26" name="Text Placeholder 2">
            <a:extLst>
              <a:ext uri="{FF2B5EF4-FFF2-40B4-BE49-F238E27FC236}">
                <a16:creationId xmlns:a16="http://schemas.microsoft.com/office/drawing/2014/main" id="{5FA6EE8B-E7DC-E3A5-0383-CA443F74FCEE}"/>
              </a:ext>
            </a:extLst>
          </p:cNvPr>
          <p:cNvSpPr txBox="1">
            <a:spLocks/>
          </p:cNvSpPr>
          <p:nvPr/>
        </p:nvSpPr>
        <p:spPr>
          <a:xfrm>
            <a:off x="7562323" y="1407733"/>
            <a:ext cx="4231581" cy="1034802"/>
          </a:xfrm>
          <a:prstGeom prst="rect">
            <a:avLst/>
          </a:prstGeom>
        </p:spPr>
        <p:txBody>
          <a:bodyPr l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Select </a:t>
            </a:r>
            <a:r>
              <a:rPr lang="en-US" sz="1200" i="1" dirty="0"/>
              <a:t>Sign in </a:t>
            </a:r>
            <a:r>
              <a:rPr lang="en-US" sz="1200" dirty="0"/>
              <a:t>at</a:t>
            </a:r>
            <a:r>
              <a:rPr lang="en-US" sz="1200" i="1" dirty="0"/>
              <a:t> </a:t>
            </a:r>
            <a:r>
              <a:rPr lang="en-US" sz="1200" dirty="0"/>
              <a:t>the top, right corner of any Microsoft Learn page. </a:t>
            </a:r>
          </a:p>
          <a:p>
            <a:r>
              <a:rPr lang="en-US" sz="1200" dirty="0"/>
              <a:t>Follow the Microsoft account authentication process. </a:t>
            </a:r>
          </a:p>
          <a:p>
            <a:r>
              <a:rPr lang="en-US" sz="1200" dirty="0"/>
              <a:t>If the account that you have chosen to sign-in with doesn't already have a Microsoft Learn profile, you’ll be guided to create one. </a:t>
            </a:r>
          </a:p>
        </p:txBody>
      </p:sp>
      <p:sp>
        <p:nvSpPr>
          <p:cNvPr id="22" name="Rectangle: Top Corners Rounded 21">
            <a:extLst>
              <a:ext uri="{FF2B5EF4-FFF2-40B4-BE49-F238E27FC236}">
                <a16:creationId xmlns:a16="http://schemas.microsoft.com/office/drawing/2014/main" id="{F3914AB5-A7A1-B1CF-3AF3-81A8583CD26B}"/>
              </a:ext>
              <a:ext uri="{C183D7F6-B498-43B3-948B-1728B52AA6E4}">
                <adec:decorative xmlns:adec="http://schemas.microsoft.com/office/drawing/2017/decorative" val="1"/>
              </a:ext>
            </a:extLst>
          </p:cNvPr>
          <p:cNvSpPr>
            <a:spLocks/>
          </p:cNvSpPr>
          <p:nvPr/>
        </p:nvSpPr>
        <p:spPr bwMode="auto">
          <a:xfrm rot="16200000" flipH="1">
            <a:off x="7958667" y="2334302"/>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144B548A-EC78-506E-7F99-D22648A968B6}"/>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58887" y="2745069"/>
            <a:ext cx="4737876" cy="3870680"/>
          </a:xfrm>
          <a:prstGeom prst="rect">
            <a:avLst/>
          </a:prstGeom>
          <a:noFill/>
          <a:ln w="38100">
            <a:noFill/>
          </a:ln>
          <a:effectLst/>
        </p:spPr>
      </p:pic>
      <p:pic>
        <p:nvPicPr>
          <p:cNvPr id="12" name="Picture 11" descr="Microsoft Learn website screenshot">
            <a:extLst>
              <a:ext uri="{FF2B5EF4-FFF2-40B4-BE49-F238E27FC236}">
                <a16:creationId xmlns:a16="http://schemas.microsoft.com/office/drawing/2014/main" id="{B0EEA3EE-F7F6-BA6A-F342-518877845D44}"/>
              </a:ext>
            </a:extLst>
          </p:cNvPr>
          <p:cNvPicPr>
            <a:picLocks noChangeAspect="1"/>
          </p:cNvPicPr>
          <p:nvPr/>
        </p:nvPicPr>
        <p:blipFill rotWithShape="1">
          <a:blip r:embed="rId6"/>
          <a:srcRect t="-76" b="8479"/>
          <a:stretch/>
        </p:blipFill>
        <p:spPr>
          <a:xfrm>
            <a:off x="7720926" y="3033275"/>
            <a:ext cx="4480303" cy="3372290"/>
          </a:xfrm>
          <a:prstGeom prst="rect">
            <a:avLst/>
          </a:prstGeom>
        </p:spPr>
      </p:pic>
      <p:pic>
        <p:nvPicPr>
          <p:cNvPr id="5" name="Picture 4" descr="Sign in pop-up">
            <a:extLst>
              <a:ext uri="{FF2B5EF4-FFF2-40B4-BE49-F238E27FC236}">
                <a16:creationId xmlns:a16="http://schemas.microsoft.com/office/drawing/2014/main" id="{06632F90-8BFB-A457-5B90-5C3445C5B308}"/>
              </a:ext>
            </a:extLst>
          </p:cNvPr>
          <p:cNvPicPr>
            <a:picLocks noChangeAspect="1"/>
          </p:cNvPicPr>
          <p:nvPr/>
        </p:nvPicPr>
        <p:blipFill>
          <a:blip r:embed="rId7"/>
          <a:stretch>
            <a:fillRect/>
          </a:stretch>
        </p:blipFill>
        <p:spPr>
          <a:xfrm>
            <a:off x="10091967" y="3232230"/>
            <a:ext cx="1939466" cy="1486251"/>
          </a:xfrm>
          <a:prstGeom prst="rect">
            <a:avLst/>
          </a:prstGeom>
          <a:ln w="34925">
            <a:noFill/>
          </a:ln>
          <a:effectLst>
            <a:outerShdw blurRad="314198" dist="111760" dir="8040000" algn="ctr" rotWithShape="0">
              <a:srgbClr val="000000">
                <a:alpha val="22000"/>
              </a:srgbClr>
            </a:outerShdw>
          </a:effectLst>
        </p:spPr>
      </p:pic>
      <p:sp>
        <p:nvSpPr>
          <p:cNvPr id="8" name="Arrow: Bent 7">
            <a:extLst>
              <a:ext uri="{FF2B5EF4-FFF2-40B4-BE49-F238E27FC236}">
                <a16:creationId xmlns:a16="http://schemas.microsoft.com/office/drawing/2014/main" id="{024DB499-4361-4308-FC9B-E543A47F6721}"/>
              </a:ext>
              <a:ext uri="{C183D7F6-B498-43B3-948B-1728B52AA6E4}">
                <adec:decorative xmlns:adec="http://schemas.microsoft.com/office/drawing/2017/decorative" val="1"/>
              </a:ext>
            </a:extLst>
          </p:cNvPr>
          <p:cNvSpPr/>
          <p:nvPr/>
        </p:nvSpPr>
        <p:spPr bwMode="auto">
          <a:xfrm rot="5400000">
            <a:off x="9952757" y="945735"/>
            <a:ext cx="1841380" cy="2309176"/>
          </a:xfrm>
          <a:prstGeom prst="bentArrow">
            <a:avLst>
              <a:gd name="adj1" fmla="val 25000"/>
              <a:gd name="adj2" fmla="val 0"/>
              <a:gd name="adj3" fmla="val 25000"/>
              <a:gd name="adj4" fmla="val 6314"/>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latin typeface="Segoe UI"/>
              <a:cs typeface="Segoe UI" pitchFamily="34" charset="0"/>
            </a:endParaRPr>
          </a:p>
        </p:txBody>
      </p:sp>
      <p:pic>
        <p:nvPicPr>
          <p:cNvPr id="9" name="Picture 8">
            <a:extLst>
              <a:ext uri="{FF2B5EF4-FFF2-40B4-BE49-F238E27FC236}">
                <a16:creationId xmlns:a16="http://schemas.microsoft.com/office/drawing/2014/main" id="{15887BF4-33EA-A468-090A-94ACB3C77DD7}"/>
              </a:ext>
              <a:ext uri="{C183D7F6-B498-43B3-948B-1728B52AA6E4}">
                <adec:decorative xmlns:adec="http://schemas.microsoft.com/office/drawing/2017/decorative" val="1"/>
              </a:ext>
            </a:extLst>
          </p:cNvPr>
          <p:cNvPicPr>
            <a:picLocks noChangeAspect="1"/>
          </p:cNvPicPr>
          <p:nvPr/>
        </p:nvPicPr>
        <p:blipFill>
          <a:blip r:embed="rId8"/>
          <a:srcRect/>
          <a:stretch/>
        </p:blipFill>
        <p:spPr>
          <a:xfrm rot="5400000">
            <a:off x="11970573" y="2916615"/>
            <a:ext cx="114925" cy="170961"/>
          </a:xfrm>
          <a:prstGeom prst="rect">
            <a:avLst/>
          </a:prstGeom>
        </p:spPr>
      </p:pic>
      <p:sp>
        <p:nvSpPr>
          <p:cNvPr id="4" name="Footer Placeholder 3">
            <a:extLst>
              <a:ext uri="{FF2B5EF4-FFF2-40B4-BE49-F238E27FC236}">
                <a16:creationId xmlns:a16="http://schemas.microsoft.com/office/drawing/2014/main" id="{83E7426D-DC20-2106-1286-3E57DEC9DD19}"/>
              </a:ext>
            </a:extLst>
          </p:cNvPr>
          <p:cNvSpPr>
            <a:spLocks noGrp="1"/>
          </p:cNvSpPr>
          <p:nvPr>
            <p:ph type="ftr" sz="quarter" idx="3"/>
          </p:nvPr>
        </p:nvSpPr>
        <p:spPr/>
        <p:txBody>
          <a:bodyPr/>
          <a:lstStyle/>
          <a:p>
            <a:r>
              <a:rPr lang="en-US" dirty="0"/>
              <a:t>© Copyright Microsoft Corporation. All rights reserved.</a:t>
            </a:r>
          </a:p>
        </p:txBody>
      </p:sp>
    </p:spTree>
    <p:extLst>
      <p:ext uri="{BB962C8B-B14F-4D97-AF65-F5344CB8AC3E}">
        <p14:creationId xmlns:p14="http://schemas.microsoft.com/office/powerpoint/2010/main" val="3251292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963" y="585788"/>
            <a:ext cx="5862637" cy="492443"/>
          </a:xfrm>
        </p:spPr>
        <p:txBody>
          <a:bodyPr/>
          <a:lstStyle/>
          <a:p>
            <a:r>
              <a:rPr lang="en-US" sz="3200" dirty="0"/>
              <a:t>Access your course material</a:t>
            </a:r>
          </a:p>
        </p:txBody>
      </p:sp>
      <p:sp>
        <p:nvSpPr>
          <p:cNvPr id="6" name="Text Placeholder 2">
            <a:extLst>
              <a:ext uri="{FF2B5EF4-FFF2-40B4-BE49-F238E27FC236}">
                <a16:creationId xmlns:a16="http://schemas.microsoft.com/office/drawing/2014/main" id="{4044A96B-6E8F-0626-1F15-2DB8E0B8E052}"/>
              </a:ext>
            </a:extLst>
          </p:cNvPr>
          <p:cNvSpPr txBox="1">
            <a:spLocks/>
          </p:cNvSpPr>
          <p:nvPr/>
        </p:nvSpPr>
        <p:spPr>
          <a:xfrm>
            <a:off x="582348" y="1239164"/>
            <a:ext cx="5806188"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All course content is available on Microsoft Learn </a:t>
            </a:r>
          </a:p>
        </p:txBody>
      </p:sp>
      <p:sp>
        <p:nvSpPr>
          <p:cNvPr id="8" name="Freeform: Shape 7">
            <a:extLst>
              <a:ext uri="{FF2B5EF4-FFF2-40B4-BE49-F238E27FC236}">
                <a16:creationId xmlns:a16="http://schemas.microsoft.com/office/drawing/2014/main" id="{D827E476-C5F2-1EE3-D528-BABA8D3D86DE}"/>
              </a:ext>
              <a:ext uri="{C183D7F6-B498-43B3-948B-1728B52AA6E4}">
                <adec:decorative xmlns:adec="http://schemas.microsoft.com/office/drawing/2017/decorative" val="1"/>
              </a:ext>
            </a:extLst>
          </p:cNvPr>
          <p:cNvSpPr/>
          <p:nvPr/>
        </p:nvSpPr>
        <p:spPr>
          <a:xfrm>
            <a:off x="-10813" y="2024221"/>
            <a:ext cx="5145015"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9" name="Text Placeholder 13">
            <a:extLst>
              <a:ext uri="{FF2B5EF4-FFF2-40B4-BE49-F238E27FC236}">
                <a16:creationId xmlns:a16="http://schemas.microsoft.com/office/drawing/2014/main" id="{E81F08F0-69C3-503F-98FA-49046BF52668}"/>
              </a:ext>
            </a:extLst>
          </p:cNvPr>
          <p:cNvSpPr txBox="1">
            <a:spLocks/>
          </p:cNvSpPr>
          <p:nvPr/>
        </p:nvSpPr>
        <p:spPr>
          <a:xfrm>
            <a:off x="584199" y="2180971"/>
            <a:ext cx="4576233" cy="246221"/>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learn.microsoft.com/training/courses/browse</a:t>
            </a:r>
            <a:endParaRPr lang="en-US" sz="1600" dirty="0">
              <a:solidFill>
                <a:schemeClr val="bg1"/>
              </a:solidFill>
              <a:latin typeface="+mj-lt"/>
            </a:endParaRPr>
          </a:p>
        </p:txBody>
      </p:sp>
      <p:sp>
        <p:nvSpPr>
          <p:cNvPr id="11" name="Text Placeholder 61">
            <a:extLst>
              <a:ext uri="{FF2B5EF4-FFF2-40B4-BE49-F238E27FC236}">
                <a16:creationId xmlns:a16="http://schemas.microsoft.com/office/drawing/2014/main" id="{872DF97A-AE97-BEEE-3029-CB3AEFF7028B}"/>
              </a:ext>
            </a:extLst>
          </p:cNvPr>
          <p:cNvSpPr txBox="1">
            <a:spLocks/>
          </p:cNvSpPr>
          <p:nvPr/>
        </p:nvSpPr>
        <p:spPr>
          <a:xfrm>
            <a:off x="579439" y="3006168"/>
            <a:ext cx="3967162" cy="103412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0000"/>
                </a:solidFill>
                <a:latin typeface="Segoe UI"/>
              </a:rPr>
              <a:t>We’ll go through this content together and as the course progresses, I will advise you on which modules to review.</a:t>
            </a:r>
          </a:p>
          <a:p>
            <a:r>
              <a:rPr lang="en-US" dirty="0"/>
              <a:t>You can provide feedback for modules on Microsoft Learn. Find how at the bottom of each page.</a:t>
            </a:r>
          </a:p>
        </p:txBody>
      </p:sp>
      <p:sp>
        <p:nvSpPr>
          <p:cNvPr id="10" name="Arrow: Bent 9">
            <a:extLst>
              <a:ext uri="{FF2B5EF4-FFF2-40B4-BE49-F238E27FC236}">
                <a16:creationId xmlns:a16="http://schemas.microsoft.com/office/drawing/2014/main" id="{B56AF5A9-049E-D4E1-241B-A0246FF8C74E}"/>
              </a:ext>
              <a:ext uri="{C183D7F6-B498-43B3-948B-1728B52AA6E4}">
                <adec:decorative xmlns:adec="http://schemas.microsoft.com/office/drawing/2017/decorative" val="1"/>
              </a:ext>
            </a:extLst>
          </p:cNvPr>
          <p:cNvSpPr/>
          <p:nvPr/>
        </p:nvSpPr>
        <p:spPr bwMode="auto">
          <a:xfrm rot="5400000">
            <a:off x="3575647" y="2916698"/>
            <a:ext cx="775198" cy="3777828"/>
          </a:xfrm>
          <a:prstGeom prst="bentArrow">
            <a:avLst>
              <a:gd name="adj1" fmla="val 25000"/>
              <a:gd name="adj2" fmla="val 0"/>
              <a:gd name="adj3" fmla="val 25000"/>
              <a:gd name="adj4" fmla="val 10625"/>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latin typeface="Segoe UI"/>
              <a:cs typeface="Segoe UI" pitchFamily="34" charset="0"/>
            </a:endParaRPr>
          </a:p>
        </p:txBody>
      </p:sp>
      <p:pic>
        <p:nvPicPr>
          <p:cNvPr id="14" name="Picture 13">
            <a:extLst>
              <a:ext uri="{FF2B5EF4-FFF2-40B4-BE49-F238E27FC236}">
                <a16:creationId xmlns:a16="http://schemas.microsoft.com/office/drawing/2014/main" id="{693B8A40-AC34-02A8-B4D3-A0BD25F10703}"/>
              </a:ext>
              <a:ext uri="{C183D7F6-B498-43B3-948B-1728B52AA6E4}">
                <adec:decorative xmlns:adec="http://schemas.microsoft.com/office/drawing/2017/decorative" val="1"/>
              </a:ext>
            </a:extLst>
          </p:cNvPr>
          <p:cNvPicPr>
            <a:picLocks noChangeAspect="1"/>
          </p:cNvPicPr>
          <p:nvPr/>
        </p:nvPicPr>
        <p:blipFill>
          <a:blip r:embed="rId3"/>
          <a:srcRect/>
          <a:stretch/>
        </p:blipFill>
        <p:spPr>
          <a:xfrm rot="5400000">
            <a:off x="5794881" y="5094642"/>
            <a:ext cx="114925" cy="170961"/>
          </a:xfrm>
          <a:prstGeom prst="rect">
            <a:avLst/>
          </a:prstGeom>
        </p:spPr>
      </p:pic>
      <p:pic>
        <p:nvPicPr>
          <p:cNvPr id="12" name="Picture 11" descr="Screenshot of how to get help or submit feedback for Microsoft Learn content.">
            <a:extLst>
              <a:ext uri="{FF2B5EF4-FFF2-40B4-BE49-F238E27FC236}">
                <a16:creationId xmlns:a16="http://schemas.microsoft.com/office/drawing/2014/main" id="{EBF5A11E-96B7-DC94-AA95-8C59BC5256C7}"/>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0" y="5417921"/>
            <a:ext cx="6764867" cy="383704"/>
          </a:xfrm>
          <a:prstGeom prst="rect">
            <a:avLst/>
          </a:prstGeom>
        </p:spPr>
      </p:pic>
      <p:sp>
        <p:nvSpPr>
          <p:cNvPr id="32" name="Text Placeholder 2">
            <a:extLst>
              <a:ext uri="{FF2B5EF4-FFF2-40B4-BE49-F238E27FC236}">
                <a16:creationId xmlns:a16="http://schemas.microsoft.com/office/drawing/2014/main" id="{91BC0955-5F04-8692-97FB-179B5EDB16EB}"/>
              </a:ext>
            </a:extLst>
          </p:cNvPr>
          <p:cNvSpPr txBox="1">
            <a:spLocks/>
          </p:cNvSpPr>
          <p:nvPr/>
        </p:nvSpPr>
        <p:spPr>
          <a:xfrm>
            <a:off x="7764307" y="2180971"/>
            <a:ext cx="4406900"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This course includes labs:</a:t>
            </a:r>
          </a:p>
        </p:txBody>
      </p:sp>
      <p:sp>
        <p:nvSpPr>
          <p:cNvPr id="33" name="Text Placeholder 61">
            <a:extLst>
              <a:ext uri="{FF2B5EF4-FFF2-40B4-BE49-F238E27FC236}">
                <a16:creationId xmlns:a16="http://schemas.microsoft.com/office/drawing/2014/main" id="{6BA32D2F-A3BB-0F92-562E-47913E4D8086}"/>
              </a:ext>
            </a:extLst>
          </p:cNvPr>
          <p:cNvSpPr txBox="1">
            <a:spLocks/>
          </p:cNvSpPr>
          <p:nvPr/>
        </p:nvSpPr>
        <p:spPr>
          <a:xfrm>
            <a:off x="7764307" y="2614433"/>
            <a:ext cx="3593570" cy="49244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0000"/>
                </a:solidFill>
                <a:latin typeface="Segoe UI"/>
              </a:rPr>
              <a:t>Detailed lab instructions are included in your lab environment.</a:t>
            </a:r>
          </a:p>
        </p:txBody>
      </p:sp>
      <p:sp>
        <p:nvSpPr>
          <p:cNvPr id="28" name="Freeform: Shape 27">
            <a:extLst>
              <a:ext uri="{FF2B5EF4-FFF2-40B4-BE49-F238E27FC236}">
                <a16:creationId xmlns:a16="http://schemas.microsoft.com/office/drawing/2014/main" id="{0B8C1002-7AB4-728F-DFD1-D736F69B71BD}"/>
              </a:ext>
              <a:ext uri="{C183D7F6-B498-43B3-948B-1728B52AA6E4}">
                <adec:decorative xmlns:adec="http://schemas.microsoft.com/office/drawing/2017/decorative" val="1"/>
              </a:ext>
            </a:extLst>
          </p:cNvPr>
          <p:cNvSpPr/>
          <p:nvPr/>
        </p:nvSpPr>
        <p:spPr>
          <a:xfrm flipH="1">
            <a:off x="7764307" y="3903857"/>
            <a:ext cx="4427693" cy="564642"/>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solidFill>
            <a:schemeClr val="bg1"/>
          </a:soli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29" name="Text Placeholder 13">
            <a:extLst>
              <a:ext uri="{FF2B5EF4-FFF2-40B4-BE49-F238E27FC236}">
                <a16:creationId xmlns:a16="http://schemas.microsoft.com/office/drawing/2014/main" id="{7FF546A5-9F65-C8AE-FEFD-9330CE945664}"/>
              </a:ext>
            </a:extLst>
          </p:cNvPr>
          <p:cNvSpPr txBox="1">
            <a:spLocks/>
          </p:cNvSpPr>
          <p:nvPr/>
        </p:nvSpPr>
        <p:spPr>
          <a:xfrm>
            <a:off x="8009877" y="4063068"/>
            <a:ext cx="4182124" cy="32605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800" b="1" dirty="0">
                <a:hlinkClick r:id="rId5"/>
              </a:rPr>
              <a:t>aka.ms/PL300-Labs</a:t>
            </a:r>
            <a:r>
              <a:rPr lang="en-US" sz="1800" b="1" dirty="0"/>
              <a:t> </a:t>
            </a:r>
            <a:endParaRPr lang="en-US" sz="1800" b="1" dirty="0">
              <a:solidFill>
                <a:schemeClr val="accent2"/>
              </a:solidFill>
              <a:latin typeface="+mj-lt"/>
            </a:endParaRPr>
          </a:p>
        </p:txBody>
      </p:sp>
      <p:sp>
        <p:nvSpPr>
          <p:cNvPr id="4" name="Footer Placeholder 3">
            <a:extLst>
              <a:ext uri="{FF2B5EF4-FFF2-40B4-BE49-F238E27FC236}">
                <a16:creationId xmlns:a16="http://schemas.microsoft.com/office/drawing/2014/main" id="{2FE3E430-4D21-6070-565F-549992A363A9}"/>
              </a:ext>
            </a:extLst>
          </p:cNvPr>
          <p:cNvSpPr>
            <a:spLocks noGrp="1"/>
          </p:cNvSpPr>
          <p:nvPr>
            <p:ph type="ftr" sz="quarter" idx="3"/>
          </p:nvPr>
        </p:nvSpPr>
        <p:spPr/>
        <p:txBody>
          <a:bodyPr/>
          <a:lstStyle/>
          <a:p>
            <a:r>
              <a:rPr lang="en-US" dirty="0"/>
              <a:t>© Copyright Microsoft Corporation. All rights reserved.</a:t>
            </a:r>
          </a:p>
        </p:txBody>
      </p:sp>
    </p:spTree>
    <p:extLst>
      <p:ext uri="{BB962C8B-B14F-4D97-AF65-F5344CB8AC3E}">
        <p14:creationId xmlns:p14="http://schemas.microsoft.com/office/powerpoint/2010/main" val="15093575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7061216" cy="1477328"/>
          </a:xfrm>
        </p:spPr>
        <p:txBody>
          <a:bodyPr/>
          <a:lstStyle/>
          <a:p>
            <a:r>
              <a:rPr lang="en-US" sz="3200" dirty="0"/>
              <a:t>Celebrate your accomplishments and feel empowered</a:t>
            </a:r>
          </a:p>
        </p:txBody>
      </p:sp>
      <p:sp>
        <p:nvSpPr>
          <p:cNvPr id="6" name="Text Placeholder 2">
            <a:extLst>
              <a:ext uri="{FF2B5EF4-FFF2-40B4-BE49-F238E27FC236}">
                <a16:creationId xmlns:a16="http://schemas.microsoft.com/office/drawing/2014/main" id="{4044A96B-6E8F-0626-1F15-2DB8E0B8E052}"/>
              </a:ext>
            </a:extLst>
          </p:cNvPr>
          <p:cNvSpPr txBox="1">
            <a:spLocks/>
          </p:cNvSpPr>
          <p:nvPr/>
        </p:nvSpPr>
        <p:spPr>
          <a:xfrm>
            <a:off x="582348" y="1797430"/>
            <a:ext cx="4732602"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Get your achievement recognized and earn your badge for completing this course</a:t>
            </a:r>
          </a:p>
        </p:txBody>
      </p:sp>
      <p:sp>
        <p:nvSpPr>
          <p:cNvPr id="21" name="Rectangle 20">
            <a:extLst>
              <a:ext uri="{FF2B5EF4-FFF2-40B4-BE49-F238E27FC236}">
                <a16:creationId xmlns:a16="http://schemas.microsoft.com/office/drawing/2014/main" id="{94B7363C-E11A-7773-FEC4-37C7BE727FF7}"/>
              </a:ext>
              <a:ext uri="{C183D7F6-B498-43B3-948B-1728B52AA6E4}">
                <adec:decorative xmlns:adec="http://schemas.microsoft.com/office/drawing/2017/decorative" val="1"/>
              </a:ext>
            </a:extLst>
          </p:cNvPr>
          <p:cNvSpPr/>
          <p:nvPr/>
        </p:nvSpPr>
        <p:spPr bwMode="auto">
          <a:xfrm flipV="1">
            <a:off x="-1" y="2820988"/>
            <a:ext cx="12192000" cy="4037012"/>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5FD8D32-1F5A-71CD-0EA0-111FE0F75A22}"/>
              </a:ext>
              <a:ext uri="{C183D7F6-B498-43B3-948B-1728B52AA6E4}">
                <adec:decorative xmlns:adec="http://schemas.microsoft.com/office/drawing/2017/decorative" val="1"/>
              </a:ext>
            </a:extLst>
          </p:cNvPr>
          <p:cNvSpPr/>
          <p:nvPr/>
        </p:nvSpPr>
        <p:spPr>
          <a:xfrm flipH="1">
            <a:off x="8235949" y="1814294"/>
            <a:ext cx="3960174"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57" name="Text Placeholder 13">
            <a:extLst>
              <a:ext uri="{FF2B5EF4-FFF2-40B4-BE49-F238E27FC236}">
                <a16:creationId xmlns:a16="http://schemas.microsoft.com/office/drawing/2014/main" id="{1902BDB0-F449-F635-7020-1B2246BBEAEC}"/>
              </a:ext>
            </a:extLst>
          </p:cNvPr>
          <p:cNvSpPr txBox="1">
            <a:spLocks/>
          </p:cNvSpPr>
          <p:nvPr/>
        </p:nvSpPr>
        <p:spPr>
          <a:xfrm>
            <a:off x="8564827" y="1971044"/>
            <a:ext cx="3044825" cy="246221"/>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600"/>
              </a:spcBef>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aka.ms/MyMicrosoftLearnProfile </a:t>
            </a:r>
            <a:endParaRPr lang="en-US" sz="1600" dirty="0">
              <a:solidFill>
                <a:schemeClr val="bg1"/>
              </a:solidFill>
              <a:latin typeface="+mj-lt"/>
            </a:endParaRPr>
          </a:p>
        </p:txBody>
      </p:sp>
      <p:grpSp>
        <p:nvGrpSpPr>
          <p:cNvPr id="19" name="Group 18" descr="Screenshot of Microsoft Learn profile settings highlighting Achievements and how to share">
            <a:extLst>
              <a:ext uri="{FF2B5EF4-FFF2-40B4-BE49-F238E27FC236}">
                <a16:creationId xmlns:a16="http://schemas.microsoft.com/office/drawing/2014/main" id="{58E532ED-A6EA-9B86-5DB0-AE5BB46F141E}"/>
              </a:ext>
              <a:ext uri="{C183D7F6-B498-43B3-948B-1728B52AA6E4}">
                <adec:decorative xmlns:adec="http://schemas.microsoft.com/office/drawing/2017/decorative" val="0"/>
              </a:ext>
            </a:extLst>
          </p:cNvPr>
          <p:cNvGrpSpPr/>
          <p:nvPr/>
        </p:nvGrpSpPr>
        <p:grpSpPr>
          <a:xfrm>
            <a:off x="580398" y="3097628"/>
            <a:ext cx="5972801" cy="2901120"/>
            <a:chOff x="580398" y="3097628"/>
            <a:chExt cx="5972801" cy="2901120"/>
          </a:xfrm>
        </p:grpSpPr>
        <p:grpSp>
          <p:nvGrpSpPr>
            <p:cNvPr id="3" name="Group 2">
              <a:extLst>
                <a:ext uri="{FF2B5EF4-FFF2-40B4-BE49-F238E27FC236}">
                  <a16:creationId xmlns:a16="http://schemas.microsoft.com/office/drawing/2014/main" id="{BA182491-B907-99A4-0486-B6A6F6C82421}"/>
                </a:ext>
                <a:ext uri="{C183D7F6-B498-43B3-948B-1728B52AA6E4}">
                  <adec:decorative xmlns:adec="http://schemas.microsoft.com/office/drawing/2017/decorative" val="1"/>
                </a:ext>
              </a:extLst>
            </p:cNvPr>
            <p:cNvGrpSpPr/>
            <p:nvPr/>
          </p:nvGrpSpPr>
          <p:grpSpPr>
            <a:xfrm>
              <a:off x="580398" y="3097628"/>
              <a:ext cx="5972801" cy="2901120"/>
              <a:chOff x="588263" y="2767793"/>
              <a:chExt cx="3336599" cy="3502380"/>
            </a:xfrm>
          </p:grpSpPr>
          <p:sp>
            <p:nvSpPr>
              <p:cNvPr id="14" name="Rectangle: Rounded Corners 13">
                <a:extLst>
                  <a:ext uri="{FF2B5EF4-FFF2-40B4-BE49-F238E27FC236}">
                    <a16:creationId xmlns:a16="http://schemas.microsoft.com/office/drawing/2014/main" id="{727273A2-8ED9-89CE-F996-0FFF2A7BB31C}"/>
                  </a:ext>
                </a:extLst>
              </p:cNvPr>
              <p:cNvSpPr/>
              <p:nvPr/>
            </p:nvSpPr>
            <p:spPr>
              <a:xfrm>
                <a:off x="588263" y="2767793"/>
                <a:ext cx="3336599" cy="3502380"/>
              </a:xfrm>
              <a:prstGeom prst="roundRect">
                <a:avLst>
                  <a:gd name="adj" fmla="val 11300"/>
                </a:avLst>
              </a:prstGeom>
              <a:solidFill>
                <a:srgbClr val="E8E6DF"/>
              </a:solidFill>
              <a:ln>
                <a:noFill/>
              </a:ln>
              <a:effectLst>
                <a:outerShdw blurRad="1905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a:ea typeface="+mn-ea"/>
                  <a:cs typeface="+mn-cs"/>
                </a:endParaRPr>
              </a:p>
            </p:txBody>
          </p:sp>
          <p:sp>
            <p:nvSpPr>
              <p:cNvPr id="15" name="Rounded Rectangle 3_1">
                <a:extLst>
                  <a:ext uri="{FF2B5EF4-FFF2-40B4-BE49-F238E27FC236}">
                    <a16:creationId xmlns:a16="http://schemas.microsoft.com/office/drawing/2014/main" id="{045820DA-52B0-14BE-A31B-1E971D4C3B93}"/>
                  </a:ext>
                </a:extLst>
              </p:cNvPr>
              <p:cNvSpPr/>
              <p:nvPr/>
            </p:nvSpPr>
            <p:spPr>
              <a:xfrm>
                <a:off x="588263" y="2767793"/>
                <a:ext cx="3336599" cy="35023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endParaRPr lang="en-US" sz="1600" dirty="0">
                  <a:solidFill>
                    <a:schemeClr val="tx1"/>
                  </a:solidFill>
                  <a:cs typeface="Segoe UI" panose="020B0502040204020203" pitchFamily="34" charset="0"/>
                </a:endParaRPr>
              </a:p>
            </p:txBody>
          </p:sp>
        </p:grpSp>
        <p:grpSp>
          <p:nvGrpSpPr>
            <p:cNvPr id="17" name="Group 16">
              <a:extLst>
                <a:ext uri="{FF2B5EF4-FFF2-40B4-BE49-F238E27FC236}">
                  <a16:creationId xmlns:a16="http://schemas.microsoft.com/office/drawing/2014/main" id="{4D832F0C-900B-9F8C-982E-5A0EBFD53CBB}"/>
                </a:ext>
              </a:extLst>
            </p:cNvPr>
            <p:cNvGrpSpPr/>
            <p:nvPr/>
          </p:nvGrpSpPr>
          <p:grpSpPr>
            <a:xfrm>
              <a:off x="779967" y="3194563"/>
              <a:ext cx="5573662" cy="2707249"/>
              <a:chOff x="571933" y="3168333"/>
              <a:chExt cx="5728856" cy="2782630"/>
            </a:xfrm>
          </p:grpSpPr>
          <p:pic>
            <p:nvPicPr>
              <p:cNvPr id="4" name="Picture 3" descr="Microsoft Learn profile screenshot">
                <a:extLst>
                  <a:ext uri="{FF2B5EF4-FFF2-40B4-BE49-F238E27FC236}">
                    <a16:creationId xmlns:a16="http://schemas.microsoft.com/office/drawing/2014/main" id="{46E566C1-A420-9522-9D23-D52FD114144A}"/>
                  </a:ext>
                </a:extLst>
              </p:cNvPr>
              <p:cNvPicPr>
                <a:picLocks noChangeAspect="1"/>
              </p:cNvPicPr>
              <p:nvPr/>
            </p:nvPicPr>
            <p:blipFill rotWithShape="1">
              <a:blip r:embed="rId3"/>
              <a:srcRect r="33139"/>
              <a:stretch/>
            </p:blipFill>
            <p:spPr>
              <a:xfrm>
                <a:off x="571933" y="3168333"/>
                <a:ext cx="5728856" cy="2782630"/>
              </a:xfrm>
              <a:prstGeom prst="rect">
                <a:avLst/>
              </a:prstGeom>
            </p:spPr>
          </p:pic>
          <p:sp>
            <p:nvSpPr>
              <p:cNvPr id="5" name="Rectangle: Rounded Corners 4">
                <a:extLst>
                  <a:ext uri="{FF2B5EF4-FFF2-40B4-BE49-F238E27FC236}">
                    <a16:creationId xmlns:a16="http://schemas.microsoft.com/office/drawing/2014/main" id="{9A738214-77A9-7615-29EA-1E6C3D2AA248}"/>
                  </a:ext>
                  <a:ext uri="{C183D7F6-B498-43B3-948B-1728B52AA6E4}">
                    <adec:decorative xmlns:adec="http://schemas.microsoft.com/office/drawing/2017/decorative" val="1"/>
                  </a:ext>
                </a:extLst>
              </p:cNvPr>
              <p:cNvSpPr/>
              <p:nvPr/>
            </p:nvSpPr>
            <p:spPr bwMode="auto">
              <a:xfrm>
                <a:off x="631391" y="4921855"/>
                <a:ext cx="1324409"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dirty="0">
                  <a:solidFill>
                    <a:srgbClr val="FF0000"/>
                  </a:solidFill>
                  <a:cs typeface="Segoe UI" pitchFamily="34" charset="0"/>
                </a:endParaRPr>
              </a:p>
            </p:txBody>
          </p:sp>
          <p:sp>
            <p:nvSpPr>
              <p:cNvPr id="7" name="Rectangle: Rounded Corners 6">
                <a:extLst>
                  <a:ext uri="{FF2B5EF4-FFF2-40B4-BE49-F238E27FC236}">
                    <a16:creationId xmlns:a16="http://schemas.microsoft.com/office/drawing/2014/main" id="{33E5C2C6-1D5F-B8EC-51D3-5AC268D660B4}"/>
                  </a:ext>
                  <a:ext uri="{C183D7F6-B498-43B3-948B-1728B52AA6E4}">
                    <adec:decorative xmlns:adec="http://schemas.microsoft.com/office/drawing/2017/decorative" val="1"/>
                  </a:ext>
                </a:extLst>
              </p:cNvPr>
              <p:cNvSpPr/>
              <p:nvPr/>
            </p:nvSpPr>
            <p:spPr bwMode="auto">
              <a:xfrm>
                <a:off x="3453997" y="3506425"/>
                <a:ext cx="2478347"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dirty="0">
                  <a:solidFill>
                    <a:srgbClr val="FF0000"/>
                  </a:solidFill>
                  <a:cs typeface="Segoe UI" pitchFamily="34" charset="0"/>
                </a:endParaRPr>
              </a:p>
            </p:txBody>
          </p:sp>
          <p:sp>
            <p:nvSpPr>
              <p:cNvPr id="8" name="Rectangle: Rounded Corners 7">
                <a:extLst>
                  <a:ext uri="{FF2B5EF4-FFF2-40B4-BE49-F238E27FC236}">
                    <a16:creationId xmlns:a16="http://schemas.microsoft.com/office/drawing/2014/main" id="{FD180EDD-3624-7FF2-B010-598E452B8480}"/>
                  </a:ext>
                  <a:ext uri="{C183D7F6-B498-43B3-948B-1728B52AA6E4}">
                    <adec:decorative xmlns:adec="http://schemas.microsoft.com/office/drawing/2017/decorative" val="1"/>
                  </a:ext>
                </a:extLst>
              </p:cNvPr>
              <p:cNvSpPr/>
              <p:nvPr/>
            </p:nvSpPr>
            <p:spPr bwMode="auto">
              <a:xfrm>
                <a:off x="3453997" y="4036980"/>
                <a:ext cx="2184180"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dirty="0">
                  <a:solidFill>
                    <a:srgbClr val="FF0000"/>
                  </a:solidFill>
                  <a:cs typeface="Segoe UI" pitchFamily="34" charset="0"/>
                </a:endParaRPr>
              </a:p>
            </p:txBody>
          </p:sp>
          <p:sp>
            <p:nvSpPr>
              <p:cNvPr id="9" name="Rectangle: Rounded Corners 8">
                <a:extLst>
                  <a:ext uri="{FF2B5EF4-FFF2-40B4-BE49-F238E27FC236}">
                    <a16:creationId xmlns:a16="http://schemas.microsoft.com/office/drawing/2014/main" id="{B66D746A-BC25-1816-8BD3-91D29C9D8F8F}"/>
                  </a:ext>
                  <a:ext uri="{C183D7F6-B498-43B3-948B-1728B52AA6E4}">
                    <adec:decorative xmlns:adec="http://schemas.microsoft.com/office/drawing/2017/decorative" val="1"/>
                  </a:ext>
                </a:extLst>
              </p:cNvPr>
              <p:cNvSpPr/>
              <p:nvPr/>
            </p:nvSpPr>
            <p:spPr bwMode="auto">
              <a:xfrm>
                <a:off x="5441182" y="4559648"/>
                <a:ext cx="720255"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dirty="0">
                  <a:solidFill>
                    <a:srgbClr val="FF0000"/>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87B88ACB-1052-88B4-6148-93F1FB3C8E98}"/>
                  </a:ext>
                </a:extLst>
              </p:cNvPr>
              <p:cNvSpPr/>
              <p:nvPr/>
            </p:nvSpPr>
            <p:spPr bwMode="auto">
              <a:xfrm>
                <a:off x="1833972" y="4800461"/>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1" name="Oval 10">
                <a:extLst>
                  <a:ext uri="{FF2B5EF4-FFF2-40B4-BE49-F238E27FC236}">
                    <a16:creationId xmlns:a16="http://schemas.microsoft.com/office/drawing/2014/main" id="{27D90B22-02AA-0FFE-65EF-D97DCCCEF057}"/>
                  </a:ext>
                </a:extLst>
              </p:cNvPr>
              <p:cNvSpPr/>
              <p:nvPr/>
            </p:nvSpPr>
            <p:spPr bwMode="auto">
              <a:xfrm>
                <a:off x="5815113" y="3375965"/>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2" name="Oval 11">
                <a:extLst>
                  <a:ext uri="{FF2B5EF4-FFF2-40B4-BE49-F238E27FC236}">
                    <a16:creationId xmlns:a16="http://schemas.microsoft.com/office/drawing/2014/main" id="{71E03262-9DD0-758A-9DE1-95BF5DE32816}"/>
                  </a:ext>
                </a:extLst>
              </p:cNvPr>
              <p:cNvSpPr/>
              <p:nvPr/>
            </p:nvSpPr>
            <p:spPr bwMode="auto">
              <a:xfrm>
                <a:off x="5516783" y="3934369"/>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6" name="Oval 15">
                <a:extLst>
                  <a:ext uri="{FF2B5EF4-FFF2-40B4-BE49-F238E27FC236}">
                    <a16:creationId xmlns:a16="http://schemas.microsoft.com/office/drawing/2014/main" id="{E6A76F77-1704-1114-6ECB-4E7A8A9D18E5}"/>
                  </a:ext>
                </a:extLst>
              </p:cNvPr>
              <p:cNvSpPr/>
              <p:nvPr/>
            </p:nvSpPr>
            <p:spPr bwMode="auto">
              <a:xfrm>
                <a:off x="6029425" y="4456633"/>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gradFill>
                      <a:gsLst>
                        <a:gs pos="0">
                          <a:srgbClr val="FFFFFF"/>
                        </a:gs>
                        <a:gs pos="100000">
                          <a:srgbClr val="FFFFFF"/>
                        </a:gs>
                      </a:gsLst>
                      <a:lin ang="5400000" scaled="0"/>
                    </a:gradFill>
                    <a:latin typeface="+mj-lt"/>
                    <a:ea typeface="Segoe UI" pitchFamily="34" charset="0"/>
                    <a:cs typeface="Segoe UI" pitchFamily="34" charset="0"/>
                  </a:rPr>
                  <a:t>4</a:t>
                </a:r>
              </a:p>
            </p:txBody>
          </p:sp>
        </p:grpSp>
      </p:grpSp>
      <p:sp>
        <p:nvSpPr>
          <p:cNvPr id="62" name="Text Placeholder 61">
            <a:extLst>
              <a:ext uri="{FF2B5EF4-FFF2-40B4-BE49-F238E27FC236}">
                <a16:creationId xmlns:a16="http://schemas.microsoft.com/office/drawing/2014/main" id="{1447741B-AB45-5A20-3A15-0160B652B2DB}"/>
              </a:ext>
            </a:extLst>
          </p:cNvPr>
          <p:cNvSpPr>
            <a:spLocks noGrp="1"/>
          </p:cNvSpPr>
          <p:nvPr>
            <p:ph type="body" sz="quarter" idx="4294967295"/>
          </p:nvPr>
        </p:nvSpPr>
        <p:spPr>
          <a:xfrm>
            <a:off x="7108465" y="3219960"/>
            <a:ext cx="4600575" cy="2659190"/>
          </a:xfrm>
        </p:spPr>
        <p:txBody>
          <a:bodyPr anchor="ctr"/>
          <a:lstStyle/>
          <a:p>
            <a:pPr marL="342900" indent="-342900">
              <a:buFont typeface="+mj-lt"/>
              <a:buAutoNum type="arabicPeriod"/>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Go to </a:t>
            </a: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Achievements</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on your Microsoft Learn profile</a:t>
            </a:r>
          </a:p>
          <a:p>
            <a:pPr marL="342900" indent="-342900">
              <a:buFont typeface="+mj-lt"/>
              <a:buAutoNum type="arabicPeriod"/>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Redeem the code provided by your trainer</a:t>
            </a:r>
          </a:p>
          <a:p>
            <a:pPr marL="342900" indent="-342900">
              <a:buFont typeface="+mj-lt"/>
              <a:buAutoNum type="arabicPeriod"/>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Find your new badge </a:t>
            </a:r>
            <a:r>
              <a:rPr kumimoji="0" lang="en-US" sz="18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on Modules, Courses &amp; More</a:t>
            </a:r>
          </a:p>
          <a:p>
            <a:pPr marL="342900" indent="-342900">
              <a:buFont typeface="+mj-lt"/>
              <a:buAutoNum type="arabicPeriod"/>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Share your new achievement with your professional network. You can also download and print your certificate.</a:t>
            </a:r>
          </a:p>
        </p:txBody>
      </p:sp>
      <p:sp>
        <p:nvSpPr>
          <p:cNvPr id="18" name="Footer Placeholder 17">
            <a:extLst>
              <a:ext uri="{FF2B5EF4-FFF2-40B4-BE49-F238E27FC236}">
                <a16:creationId xmlns:a16="http://schemas.microsoft.com/office/drawing/2014/main" id="{B1AB3BFA-3E93-A6E5-8FE9-7E4B0A0B73C7}"/>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332092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CDD559A-25F8-918A-9C24-8A8DF8FB4288}"/>
              </a:ext>
            </a:extLst>
          </p:cNvPr>
          <p:cNvSpPr>
            <a:spLocks noGrp="1"/>
          </p:cNvSpPr>
          <p:nvPr>
            <p:ph type="title"/>
          </p:nvPr>
        </p:nvSpPr>
        <p:spPr>
          <a:xfrm>
            <a:off x="588262" y="1224813"/>
            <a:ext cx="4402493" cy="1107996"/>
          </a:xfrm>
        </p:spPr>
        <p:txBody>
          <a:bodyPr/>
          <a:lstStyle/>
          <a:p>
            <a:r>
              <a:rPr lang="en-US" sz="3600" dirty="0"/>
              <a:t>Become </a:t>
            </a:r>
            <a:br>
              <a:rPr lang="en-US" sz="3600" dirty="0"/>
            </a:br>
            <a:r>
              <a:rPr lang="en-US" sz="3600" dirty="0"/>
              <a:t>Microsoft Certified</a:t>
            </a:r>
          </a:p>
        </p:txBody>
      </p:sp>
      <p:sp>
        <p:nvSpPr>
          <p:cNvPr id="3" name="Oval 2">
            <a:extLst>
              <a:ext uri="{FF2B5EF4-FFF2-40B4-BE49-F238E27FC236}">
                <a16:creationId xmlns:a16="http://schemas.microsoft.com/office/drawing/2014/main" id="{E0FC82C5-B8CF-CE13-4A23-7C15F1CE303C}"/>
              </a:ext>
              <a:ext uri="{C183D7F6-B498-43B3-948B-1728B52AA6E4}">
                <adec:decorative xmlns:adec="http://schemas.microsoft.com/office/drawing/2017/decorative" val="1"/>
              </a:ext>
            </a:extLst>
          </p:cNvPr>
          <p:cNvSpPr/>
          <p:nvPr/>
        </p:nvSpPr>
        <p:spPr>
          <a:xfrm>
            <a:off x="5540699" y="1200446"/>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15DEF036-DB68-7837-5186-51A159AC84F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25667" y="1385414"/>
            <a:ext cx="740664" cy="740664"/>
          </a:xfrm>
          <a:prstGeom prst="rect">
            <a:avLst/>
          </a:prstGeom>
        </p:spPr>
      </p:pic>
      <p:sp>
        <p:nvSpPr>
          <p:cNvPr id="12" name="TextBox 11">
            <a:extLst>
              <a:ext uri="{FF2B5EF4-FFF2-40B4-BE49-F238E27FC236}">
                <a16:creationId xmlns:a16="http://schemas.microsoft.com/office/drawing/2014/main" id="{53322978-A730-EB17-5D62-A209F514E7E2}"/>
              </a:ext>
            </a:extLst>
          </p:cNvPr>
          <p:cNvSpPr txBox="1"/>
          <p:nvPr/>
        </p:nvSpPr>
        <p:spPr>
          <a:xfrm>
            <a:off x="6971476" y="1135039"/>
            <a:ext cx="2196634" cy="830997"/>
          </a:xfrm>
          <a:prstGeom prst="rect">
            <a:avLst/>
          </a:prstGeom>
          <a:noFill/>
        </p:spPr>
        <p:txBody>
          <a:bodyPr wrap="square" lIns="0" tIns="45720" rIns="91440" bIns="45720" rtlCol="0" anchor="t">
            <a:spAutoFit/>
          </a:bodyPr>
          <a:lstStyle>
            <a:defPPr>
              <a:defRPr lang="en-US"/>
            </a:defPPr>
            <a:lvl1pPr>
              <a:defRPr sz="7330" b="1" spc="-50">
                <a:ln w="3175">
                  <a:noFill/>
                </a:ln>
                <a:gradFill>
                  <a:gsLst>
                    <a:gs pos="100000">
                      <a:schemeClr val="accent4"/>
                    </a:gs>
                    <a:gs pos="32000">
                      <a:srgbClr val="FF5C39"/>
                    </a:gs>
                  </a:gsLst>
                  <a:lin ang="3900000" scaled="0"/>
                </a:gradFill>
                <a:latin typeface="Segoe UI Variable Text" pitchFamily="2" charset="0"/>
                <a:cs typeface="Segoe UI Semibold" panose="020B0502040204020203" pitchFamily="34" charset="0"/>
              </a:defRPr>
            </a:lvl1pPr>
          </a:lstStyle>
          <a:p>
            <a:pPr>
              <a:defRPr/>
            </a:pPr>
            <a:r>
              <a:rPr lang="en-US" sz="4800" dirty="0">
                <a:solidFill>
                  <a:schemeClr val="accent2"/>
                </a:solidFill>
                <a:latin typeface="+mj-lt"/>
                <a:cs typeface="Segoe UI Semibold"/>
              </a:rPr>
              <a:t>92</a:t>
            </a:r>
            <a:r>
              <a:rPr kumimoji="0" lang="en-US" sz="4400" b="1" i="0" u="none" strike="noStrike" kern="1200" cap="none" spc="-50" normalizeH="0" baseline="30000" noProof="0" dirty="0">
                <a:ln w="3175">
                  <a:noFill/>
                </a:ln>
                <a:solidFill>
                  <a:schemeClr val="accent2"/>
                </a:solidFill>
                <a:effectLst/>
                <a:uLnTx/>
                <a:uFillTx/>
                <a:latin typeface="+mj-lt"/>
                <a:cs typeface="Segoe UI Semibold"/>
              </a:rPr>
              <a:t>%</a:t>
            </a:r>
            <a:r>
              <a:rPr lang="en-US" sz="4800" dirty="0">
                <a:solidFill>
                  <a:schemeClr val="accent2"/>
                </a:solidFill>
                <a:latin typeface="+mj-lt"/>
                <a:cs typeface="Segoe UI Semibold"/>
              </a:rPr>
              <a:t> </a:t>
            </a:r>
            <a:endParaRPr kumimoji="0" lang="en-US" sz="4800" b="1" i="0" u="none" strike="noStrike" kern="1200" cap="none" spc="-50" normalizeH="0" baseline="0" noProof="0" dirty="0">
              <a:ln w="3175">
                <a:noFill/>
              </a:ln>
              <a:solidFill>
                <a:schemeClr val="accent2"/>
              </a:solidFill>
              <a:effectLst/>
              <a:uLnTx/>
              <a:uFillTx/>
              <a:latin typeface="+mj-lt"/>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50D7965D-FCAF-55DD-10B8-5DF1E54A3BC7}"/>
              </a:ext>
            </a:extLst>
          </p:cNvPr>
          <p:cNvSpPr txBox="1"/>
          <p:nvPr/>
        </p:nvSpPr>
        <p:spPr>
          <a:xfrm>
            <a:off x="6971477" y="1832668"/>
            <a:ext cx="3920788" cy="523220"/>
          </a:xfrm>
          <a:prstGeom prst="rect">
            <a:avLst/>
          </a:prstGeom>
          <a:noFill/>
        </p:spPr>
        <p:txBody>
          <a:bodyPr wrap="square" lIns="0" tIns="45720" rIns="91440" bIns="45720" anchor="t">
            <a:spAutoFit/>
          </a:bodyPr>
          <a:lstStyle/>
          <a:p>
            <a:pPr>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of certified IT professionals feel more confident in their abilities after earning certifications¹ </a:t>
            </a:r>
          </a:p>
        </p:txBody>
      </p:sp>
      <p:sp>
        <p:nvSpPr>
          <p:cNvPr id="4" name="Rectangle 3">
            <a:extLst>
              <a:ext uri="{FF2B5EF4-FFF2-40B4-BE49-F238E27FC236}">
                <a16:creationId xmlns:a16="http://schemas.microsoft.com/office/drawing/2014/main" id="{DE95DCB5-4258-68B1-1A56-68B7CC5D0F2D}"/>
              </a:ext>
              <a:ext uri="{C183D7F6-B498-43B3-948B-1728B52AA6E4}">
                <adec:decorative xmlns:adec="http://schemas.microsoft.com/office/drawing/2017/decorative" val="1"/>
              </a:ext>
            </a:extLst>
          </p:cNvPr>
          <p:cNvSpPr/>
          <p:nvPr/>
        </p:nvSpPr>
        <p:spPr bwMode="auto">
          <a:xfrm flipV="1">
            <a:off x="-1" y="3117681"/>
            <a:ext cx="12192000" cy="3740319"/>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Rounded Rectangle 3_1">
            <a:extLst>
              <a:ext uri="{FF2B5EF4-FFF2-40B4-BE49-F238E27FC236}">
                <a16:creationId xmlns:a16="http://schemas.microsoft.com/office/drawing/2014/main" id="{0CC3932D-AF62-994B-BAF6-36B38660AE6A}"/>
              </a:ext>
            </a:extLst>
          </p:cNvPr>
          <p:cNvSpPr/>
          <p:nvPr/>
        </p:nvSpPr>
        <p:spPr>
          <a:xfrm>
            <a:off x="580399" y="3575048"/>
            <a:ext cx="5367964" cy="199231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45720" rIns="18288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a:ea typeface="+mn-ea"/>
                <a:cs typeface="+mn-cs"/>
              </a:rPr>
              <a:t>Get recognized by earning industry validation for technical knowledge. Ensure you stay current with the necessary skills and expertise for continued success​.</a:t>
            </a:r>
            <a:br>
              <a:rPr kumimoji="0" lang="en-US" sz="1600" b="0" i="0" u="none" strike="noStrike" kern="1200" cap="none" spc="0" normalizeH="0" baseline="0" noProof="0" dirty="0">
                <a:ln>
                  <a:noFill/>
                </a:ln>
                <a:solidFill>
                  <a:srgbClr val="0D0D0D"/>
                </a:solidFill>
                <a:effectLst/>
                <a:uLnTx/>
                <a:uFillTx/>
                <a:latin typeface="Segoe UI"/>
                <a:ea typeface="+mn-ea"/>
                <a:cs typeface="+mn-cs"/>
              </a:rPr>
            </a:br>
            <a:endParaRPr kumimoji="0" lang="en-US" sz="1600" b="0" i="0" u="none" strike="noStrike" kern="1200" cap="none" spc="0" normalizeH="0" baseline="0" noProof="0" dirty="0">
              <a:ln>
                <a:noFill/>
              </a:ln>
              <a:solidFill>
                <a:srgbClr val="0D0D0D"/>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a:ea typeface="+mn-ea"/>
                <a:cs typeface="+mn-cs"/>
              </a:rPr>
              <a:t>Start at </a:t>
            </a:r>
            <a:r>
              <a:rPr kumimoji="0" lang="en-US" sz="1600" b="0" i="0" u="none" strike="noStrike" kern="1200" cap="none" spc="0" normalizeH="0" baseline="0" noProof="0" dirty="0">
                <a:ln>
                  <a:noFill/>
                </a:ln>
                <a:solidFill>
                  <a:srgbClr val="0D0D0D"/>
                </a:solidFill>
                <a:effectLst/>
                <a:uLnTx/>
                <a:uFillTx/>
                <a:latin typeface="Segoe UI"/>
                <a:ea typeface="+mn-ea"/>
                <a:cs typeface="+mn-cs"/>
                <a:hlinkClick r:id="rId4"/>
              </a:rPr>
              <a:t>learn.microsoft.com/certifications</a:t>
            </a:r>
            <a:endParaRPr kumimoji="0" lang="en-US" sz="1600" b="0" i="0" u="none" strike="noStrike" kern="1200" cap="none" spc="0" normalizeH="0" baseline="0" noProof="0" dirty="0">
              <a:ln>
                <a:noFill/>
              </a:ln>
              <a:solidFill>
                <a:srgbClr val="0D0D0D"/>
              </a:solidFill>
              <a:effectLst/>
              <a:uLnTx/>
              <a:uFillTx/>
              <a:latin typeface="Segoe UI"/>
              <a:ea typeface="+mn-ea"/>
              <a:cs typeface="+mn-cs"/>
            </a:endParaRPr>
          </a:p>
        </p:txBody>
      </p:sp>
      <p:sp>
        <p:nvSpPr>
          <p:cNvPr id="6" name="Rounded Rectangle 3_1">
            <a:extLst>
              <a:ext uri="{FF2B5EF4-FFF2-40B4-BE49-F238E27FC236}">
                <a16:creationId xmlns:a16="http://schemas.microsoft.com/office/drawing/2014/main" id="{43F14745-9308-59B5-B699-2477843145BF}"/>
              </a:ext>
            </a:extLst>
          </p:cNvPr>
          <p:cNvSpPr/>
          <p:nvPr/>
        </p:nvSpPr>
        <p:spPr>
          <a:xfrm>
            <a:off x="6252005" y="3575843"/>
            <a:ext cx="5367964" cy="199231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45720" rIns="18288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0D0D0D"/>
                </a:solidFill>
                <a:effectLst/>
                <a:uLnTx/>
                <a:uFillTx/>
                <a:latin typeface="Segoe UI"/>
                <a:ea typeface="+mn-ea"/>
                <a:cs typeface="+mn-cs"/>
              </a:rPr>
              <a:t>Microsoft role-based and specialty certifications require annual renewal.</a:t>
            </a:r>
            <a:r>
              <a:rPr kumimoji="0" lang="en-US" sz="1800" b="0" i="0" u="none" strike="noStrike" kern="1200" cap="none" spc="0" normalizeH="0" baseline="30000" noProof="0" dirty="0">
                <a:ln>
                  <a:noFill/>
                </a:ln>
                <a:solidFill>
                  <a:srgbClr val="0D0D0D"/>
                </a:solidFill>
                <a:effectLst/>
                <a:uLnTx/>
                <a:uFillTx/>
                <a:latin typeface="Segoe UI"/>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dirty="0">
              <a:solidFill>
                <a:srgbClr val="0D0D0D"/>
              </a:solidFill>
              <a:latin typeface="Segoe UI"/>
            </a:endParaRPr>
          </a:p>
          <a:p>
            <a:pPr defTabSz="914400">
              <a:defRPr/>
            </a:pPr>
            <a:r>
              <a:rPr kumimoji="0" lang="en-US" sz="1600" b="0" i="0" u="none" strike="noStrike" kern="1200" cap="none" spc="0" normalizeH="0" baseline="0" noProof="0" dirty="0">
                <a:ln>
                  <a:noFill/>
                </a:ln>
                <a:solidFill>
                  <a:srgbClr val="0D0D0D"/>
                </a:solidFill>
                <a:effectLst/>
                <a:uLnTx/>
                <a:uFillTx/>
                <a:latin typeface="Segoe UI"/>
                <a:ea typeface="+mn-ea"/>
                <a:cs typeface="+mn-cs"/>
              </a:rPr>
              <a:t>Learn about certification renewal at </a:t>
            </a:r>
            <a:r>
              <a:rPr kumimoji="0" lang="en-US" sz="1600" b="0" i="0" u="none" strike="noStrike" kern="1200" cap="none" spc="0" normalizeH="0" baseline="0" noProof="0" dirty="0">
                <a:ln>
                  <a:noFill/>
                </a:ln>
                <a:solidFill>
                  <a:srgbClr val="0D0D0D"/>
                </a:solidFill>
                <a:effectLst/>
                <a:uLnTx/>
                <a:uFillTx/>
                <a:latin typeface="Segoe UI"/>
                <a:ea typeface="+mn-ea"/>
                <a:cs typeface="+mn-cs"/>
                <a:hlinkClick r:id="rId5"/>
              </a:rPr>
              <a:t>aka.ms/RenewYourCert</a:t>
            </a:r>
            <a:endParaRPr kumimoji="0" lang="en-US" sz="1600" b="0" i="0" u="none" strike="noStrike" kern="1200" cap="none" spc="0" normalizeH="0" baseline="0" noProof="0" dirty="0">
              <a:ln>
                <a:noFill/>
              </a:ln>
              <a:solidFill>
                <a:srgbClr val="0D0D0D"/>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B5D6AEFE-B61B-8AF6-CE8A-695BF709C726}"/>
              </a:ext>
            </a:extLst>
          </p:cNvPr>
          <p:cNvSpPr txBox="1"/>
          <p:nvPr/>
        </p:nvSpPr>
        <p:spPr>
          <a:xfrm>
            <a:off x="583095" y="6082602"/>
            <a:ext cx="11016238" cy="230832"/>
          </a:xfrm>
          <a:prstGeom prst="rect">
            <a:avLst/>
          </a:prstGeom>
          <a:noFill/>
        </p:spPr>
        <p:txBody>
          <a:bodyPr wrap="square" lIns="0" tIns="45720" rIns="91440" bIns="45720" anchor="b">
            <a:spAutoFit/>
          </a:body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¹ </a:t>
            </a:r>
            <a:r>
              <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hlinkClick r:id="rId6">
                  <a:extLst>
                    <a:ext uri="{A12FA001-AC4F-418D-AE19-62706E023703}">
                      <ahyp:hlinkClr xmlns:ahyp="http://schemas.microsoft.com/office/drawing/2018/hyperlinkcolor" val="tx"/>
                    </a:ext>
                  </a:extLst>
                </a:hlinkClick>
              </a:rPr>
              <a:t>“2023 Value of IT Certification | Candidate Report,” Pearson VUE, 2023</a:t>
            </a:r>
            <a:r>
              <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rPr>
              <a:t>   </a:t>
            </a:r>
            <a:r>
              <a:rPr lang="en-US" sz="900" baseline="30000" dirty="0"/>
              <a:t>2 </a:t>
            </a:r>
            <a:r>
              <a:rPr lang="en-US" sz="900" dirty="0"/>
              <a:t>Microsoft fundamentals certifications don’t expire</a:t>
            </a:r>
            <a:endParaRPr kumimoji="0" lang="en-US" sz="900" b="0" i="0" u="none" strike="noStrike" kern="1200" cap="none" spc="0" normalizeH="0" baseline="0" noProof="0" dirty="0">
              <a:ln>
                <a:noFill/>
              </a:ln>
              <a:effectLst/>
              <a:uLnTx/>
              <a:uFillTx/>
              <a:latin typeface="Segoe UI"/>
              <a:ea typeface="+mn-ea"/>
              <a:cs typeface="Segoe UI" panose="020B0502040204020203" pitchFamily="34" charset="0"/>
              <a:sym typeface="Segoe UI Semibold"/>
            </a:endParaRPr>
          </a:p>
        </p:txBody>
      </p:sp>
      <p:sp>
        <p:nvSpPr>
          <p:cNvPr id="2" name="Footer Placeholder 1">
            <a:extLst>
              <a:ext uri="{FF2B5EF4-FFF2-40B4-BE49-F238E27FC236}">
                <a16:creationId xmlns:a16="http://schemas.microsoft.com/office/drawing/2014/main" id="{29E65EAD-DB53-8B16-745F-CE1B01593252}"/>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2604223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a:xfrm>
            <a:off x="588262" y="585216"/>
            <a:ext cx="9134858" cy="984885"/>
          </a:xfrm>
        </p:spPr>
        <p:txBody>
          <a:bodyPr/>
          <a:lstStyle/>
          <a:p>
            <a:r>
              <a:rPr lang="en-US" sz="3200" dirty="0"/>
              <a:t>Get ready for your Microsoft Certification exam</a:t>
            </a:r>
          </a:p>
        </p:txBody>
      </p:sp>
      <p:sp>
        <p:nvSpPr>
          <p:cNvPr id="5" name="TextBox 4">
            <a:extLst>
              <a:ext uri="{FF2B5EF4-FFF2-40B4-BE49-F238E27FC236}">
                <a16:creationId xmlns:a16="http://schemas.microsoft.com/office/drawing/2014/main" id="{C6774742-B51A-7AB0-5C2C-8C2CFAC7FA4A}"/>
              </a:ext>
            </a:extLst>
          </p:cNvPr>
          <p:cNvSpPr txBox="1"/>
          <p:nvPr/>
        </p:nvSpPr>
        <p:spPr>
          <a:xfrm>
            <a:off x="585216" y="1073388"/>
            <a:ext cx="11006227" cy="461665"/>
          </a:xfrm>
          <a:prstGeom prst="rect">
            <a:avLst/>
          </a:prstGeom>
          <a:noFill/>
        </p:spPr>
        <p:txBody>
          <a:bodyPr wrap="square" lIns="0" tIns="45720" rIns="91440" bIns="45720" anchor="t">
            <a:spAutoFit/>
          </a:bodyPr>
          <a:lstStyle/>
          <a:p>
            <a:r>
              <a:rPr lang="en-US" sz="2400" dirty="0">
                <a:solidFill>
                  <a:schemeClr val="accent2"/>
                </a:solidFill>
                <a:latin typeface="Segoe UI Semibold" panose="020B0502040204020203" pitchFamily="34" charset="0"/>
                <a:cs typeface="Segoe UI Semibold" panose="020B0502040204020203" pitchFamily="34" charset="0"/>
              </a:rPr>
              <a:t>Exam PL-300: Microsoft Certified Power BI Data Analyst</a:t>
            </a:r>
          </a:p>
        </p:txBody>
      </p:sp>
      <p:sp>
        <p:nvSpPr>
          <p:cNvPr id="9" name="Rounded Rectangle 3_1">
            <a:extLst>
              <a:ext uri="{FF2B5EF4-FFF2-40B4-BE49-F238E27FC236}">
                <a16:creationId xmlns:a16="http://schemas.microsoft.com/office/drawing/2014/main" id="{D4BA0CA9-7D1C-CAD8-B69B-7DC32EE7B121}"/>
              </a:ext>
              <a:ext uri="{C183D7F6-B498-43B3-948B-1728B52AA6E4}">
                <adec:decorative xmlns:adec="http://schemas.microsoft.com/office/drawing/2017/decorative" val="1"/>
              </a:ext>
            </a:extLst>
          </p:cNvPr>
          <p:cNvSpPr/>
          <p:nvPr/>
        </p:nvSpPr>
        <p:spPr>
          <a:xfrm>
            <a:off x="583094" y="2283868"/>
            <a:ext cx="5511801" cy="3423913"/>
          </a:xfrm>
          <a:prstGeom prst="roundRect">
            <a:avLst>
              <a:gd name="adj" fmla="val 6425"/>
            </a:avLst>
          </a:prstGeom>
          <a:gradFill flip="none" rotWithShape="1">
            <a:gsLst>
              <a:gs pos="0">
                <a:srgbClr val="2A446F"/>
              </a:gs>
              <a:gs pos="46520">
                <a:schemeClr val="bg1"/>
              </a:gs>
              <a:gs pos="30000">
                <a:srgbClr val="2A446F"/>
              </a:gs>
              <a:gs pos="100000">
                <a:schemeClr val="bg1"/>
              </a:gs>
            </a:gsLst>
            <a:lin ang="5400000" scaled="1"/>
            <a:tileRect/>
          </a:gra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lvl="0" defTabSz="932742">
              <a:spcBef>
                <a:spcPct val="20000"/>
              </a:spcBef>
              <a:buSzPct val="90000"/>
              <a:defRPr/>
            </a:pPr>
            <a:endParaRPr lang="en-US" sz="1400" dirty="0">
              <a:solidFill>
                <a:schemeClr val="tx1"/>
              </a:solidFill>
              <a:cs typeface="Segoe UI" panose="020B0502040204020203" pitchFamily="34" charset="0"/>
            </a:endParaRPr>
          </a:p>
        </p:txBody>
      </p:sp>
      <p:graphicFrame>
        <p:nvGraphicFramePr>
          <p:cNvPr id="3" name="Table 5">
            <a:extLst>
              <a:ext uri="{FF2B5EF4-FFF2-40B4-BE49-F238E27FC236}">
                <a16:creationId xmlns:a16="http://schemas.microsoft.com/office/drawing/2014/main" id="{A464DE02-903A-6800-6755-54FB85E0D2B7}"/>
              </a:ext>
            </a:extLst>
          </p:cNvPr>
          <p:cNvGraphicFramePr>
            <a:graphicFrameLocks noGrp="1"/>
          </p:cNvGraphicFramePr>
          <p:nvPr>
            <p:extLst>
              <p:ext uri="{D42A27DB-BD31-4B8C-83A1-F6EECF244321}">
                <p14:modId xmlns:p14="http://schemas.microsoft.com/office/powerpoint/2010/main" val="2887955550"/>
              </p:ext>
            </p:extLst>
          </p:nvPr>
        </p:nvGraphicFramePr>
        <p:xfrm>
          <a:off x="583095" y="2304189"/>
          <a:ext cx="5511800" cy="3403592"/>
        </p:xfrm>
        <a:graphic>
          <a:graphicData uri="http://schemas.openxmlformats.org/drawingml/2006/table">
            <a:tbl>
              <a:tblPr firstRow="1" bandRow="1"/>
              <a:tblGrid>
                <a:gridCol w="3704425">
                  <a:extLst>
                    <a:ext uri="{9D8B030D-6E8A-4147-A177-3AD203B41FA5}">
                      <a16:colId xmlns:a16="http://schemas.microsoft.com/office/drawing/2014/main" val="4041653763"/>
                    </a:ext>
                  </a:extLst>
                </a:gridCol>
                <a:gridCol w="1807375">
                  <a:extLst>
                    <a:ext uri="{9D8B030D-6E8A-4147-A177-3AD203B41FA5}">
                      <a16:colId xmlns:a16="http://schemas.microsoft.com/office/drawing/2014/main" val="3053328036"/>
                    </a:ext>
                  </a:extLst>
                </a:gridCol>
              </a:tblGrid>
              <a:tr h="569817">
                <a:tc>
                  <a:txBody>
                    <a:bodyPr/>
                    <a:lstStyle/>
                    <a:p>
                      <a:r>
                        <a:rPr lang="en-US" sz="1800" b="1" kern="1200" dirty="0">
                          <a:solidFill>
                            <a:schemeClr val="bg1"/>
                          </a:solidFill>
                          <a:latin typeface="Segoe UI Semibold" panose="020B0502040204020203" pitchFamily="34" charset="0"/>
                          <a:ea typeface="+mn-ea"/>
                          <a:cs typeface="Segoe UI Semibold" panose="020B0502040204020203" pitchFamily="34" charset="0"/>
                        </a:rPr>
                        <a:t>Study area</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b="1" kern="1200" dirty="0">
                          <a:solidFill>
                            <a:schemeClr val="bg1"/>
                          </a:solidFill>
                          <a:latin typeface="Segoe UI Semibold" panose="020B0502040204020203" pitchFamily="34" charset="0"/>
                          <a:ea typeface="+mn-ea"/>
                          <a:cs typeface="Segoe UI Semibold" panose="020B0502040204020203" pitchFamily="34" charset="0"/>
                        </a:rPr>
                        <a:t>Percentage</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88734"/>
                  </a:ext>
                </a:extLst>
              </a:tr>
              <a:tr h="7268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800" b="0" i="0" kern="1200" dirty="0">
                          <a:solidFill>
                            <a:schemeClr val="dk1"/>
                          </a:solidFill>
                          <a:effectLst/>
                          <a:latin typeface="+mn-lt"/>
                          <a:ea typeface="+mn-ea"/>
                          <a:cs typeface="+mn-cs"/>
                        </a:rPr>
                        <a:t>Prepare the data</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20-25%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3015222"/>
                  </a:ext>
                </a:extLst>
              </a:tr>
              <a:tr h="75528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800" b="0" i="0" kern="1200" dirty="0">
                          <a:solidFill>
                            <a:schemeClr val="dk1"/>
                          </a:solidFill>
                          <a:effectLst/>
                          <a:latin typeface="+mn-lt"/>
                          <a:ea typeface="+mn-ea"/>
                          <a:cs typeface="+mn-cs"/>
                        </a:rPr>
                        <a:t>Model the data</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2540036"/>
                  </a:ext>
                </a:extLst>
              </a:tr>
              <a:tr h="675833">
                <a:tc>
                  <a:txBody>
                    <a:bodyPr/>
                    <a:lstStyle/>
                    <a:p>
                      <a:r>
                        <a:rPr lang="en-US" sz="1800" b="0" i="0" kern="1200" dirty="0">
                          <a:solidFill>
                            <a:schemeClr val="dk1"/>
                          </a:solidFill>
                          <a:effectLst/>
                          <a:latin typeface="+mn-lt"/>
                          <a:ea typeface="+mn-ea"/>
                          <a:cs typeface="+mn-cs"/>
                        </a:rPr>
                        <a:t>Visualize and analyze the data</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6717511"/>
                  </a:ext>
                </a:extLst>
              </a:tr>
              <a:tr h="67583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800" b="0" i="0" kern="1200" dirty="0">
                          <a:solidFill>
                            <a:schemeClr val="dk1"/>
                          </a:solidFill>
                          <a:effectLst/>
                          <a:latin typeface="Segoe UI"/>
                          <a:ea typeface="+mn-ea"/>
                          <a:cs typeface="+mn-cs"/>
                        </a:rPr>
                        <a:t>Deploy and maintain assets</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800" b="0" kern="1200" dirty="0">
                          <a:solidFill>
                            <a:schemeClr val="tx1"/>
                          </a:solidFill>
                          <a:latin typeface="+mn-lt"/>
                          <a:ea typeface="+mn-ea"/>
                          <a:cs typeface="Segoe UI Semibold" panose="020B0502040204020203" pitchFamily="34" charset="0"/>
                        </a:rPr>
                        <a:t>20-25%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32959"/>
                  </a:ext>
                </a:extLst>
              </a:tr>
            </a:tbl>
          </a:graphicData>
        </a:graphic>
      </p:graphicFrame>
      <p:sp>
        <p:nvSpPr>
          <p:cNvPr id="10" name="Rounded Rectangle 3_1">
            <a:extLst>
              <a:ext uri="{FF2B5EF4-FFF2-40B4-BE49-F238E27FC236}">
                <a16:creationId xmlns:a16="http://schemas.microsoft.com/office/drawing/2014/main" id="{E6ED93DF-B06D-56D2-2BAC-AC6AABBC7E78}"/>
              </a:ext>
            </a:extLst>
          </p:cNvPr>
          <p:cNvSpPr/>
          <p:nvPr/>
        </p:nvSpPr>
        <p:spPr>
          <a:xfrm>
            <a:off x="6634690" y="2283868"/>
            <a:ext cx="4956753" cy="3423913"/>
          </a:xfrm>
          <a:prstGeom prst="roundRect">
            <a:avLst>
              <a:gd name="adj" fmla="val 6425"/>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32742" rtl="0" eaLnBrk="1" fontAlgn="auto" latinLnBrk="0" hangingPunct="1">
              <a:lnSpc>
                <a:spcPct val="100000"/>
              </a:lnSpc>
              <a:spcBef>
                <a:spcPct val="20000"/>
              </a:spcBef>
              <a:spcAft>
                <a:spcPts val="6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Exam preparation resources: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Watch exam prep videos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Review the exam study guide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Demo the exam experience with the exam sandbox</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Take a practice assessment</a:t>
            </a:r>
          </a:p>
        </p:txBody>
      </p:sp>
      <p:grpSp>
        <p:nvGrpSpPr>
          <p:cNvPr id="20" name="Group 19">
            <a:extLst>
              <a:ext uri="{FF2B5EF4-FFF2-40B4-BE49-F238E27FC236}">
                <a16:creationId xmlns:a16="http://schemas.microsoft.com/office/drawing/2014/main" id="{47235727-61F5-8644-12E4-A21BDD9B7C73}"/>
              </a:ext>
              <a:ext uri="{C183D7F6-B498-43B3-948B-1728B52AA6E4}">
                <adec:decorative xmlns:adec="http://schemas.microsoft.com/office/drawing/2017/decorative" val="1"/>
              </a:ext>
            </a:extLst>
          </p:cNvPr>
          <p:cNvGrpSpPr/>
          <p:nvPr/>
        </p:nvGrpSpPr>
        <p:grpSpPr>
          <a:xfrm>
            <a:off x="10662187" y="1837687"/>
            <a:ext cx="1110600" cy="1110600"/>
            <a:chOff x="9378893" y="2116300"/>
            <a:chExt cx="1110600" cy="1110600"/>
          </a:xfrm>
        </p:grpSpPr>
        <p:sp>
          <p:nvSpPr>
            <p:cNvPr id="21" name="Oval 20">
              <a:extLst>
                <a:ext uri="{FF2B5EF4-FFF2-40B4-BE49-F238E27FC236}">
                  <a16:creationId xmlns:a16="http://schemas.microsoft.com/office/drawing/2014/main" id="{43A57567-90BB-A9FB-D6B3-9AF8647B1FF4}"/>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2" name="Picture 21" descr="Icon&#10;&#10;Description automatically generated">
              <a:extLst>
                <a:ext uri="{FF2B5EF4-FFF2-40B4-BE49-F238E27FC236}">
                  <a16:creationId xmlns:a16="http://schemas.microsoft.com/office/drawing/2014/main" id="{AFDA5BB2-FEEB-060D-2DAB-61E228CA5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795" y="2325202"/>
              <a:ext cx="692796" cy="692796"/>
            </a:xfrm>
            <a:prstGeom prst="rect">
              <a:avLst/>
            </a:prstGeom>
            <a:noFill/>
          </p:spPr>
        </p:pic>
      </p:grpSp>
      <p:sp>
        <p:nvSpPr>
          <p:cNvPr id="7" name="Footer Placeholder 8">
            <a:extLst>
              <a:ext uri="{FF2B5EF4-FFF2-40B4-BE49-F238E27FC236}">
                <a16:creationId xmlns:a16="http://schemas.microsoft.com/office/drawing/2014/main" id="{D84B1C3C-263F-04A9-DF9B-1C9B8DA93F52}"/>
              </a:ext>
            </a:extLst>
          </p:cNvPr>
          <p:cNvSpPr>
            <a:spLocks noGrp="1"/>
          </p:cNvSpPr>
          <p:nvPr>
            <p:ph type="ftr" sz="quarter" idx="3"/>
          </p:nvPr>
        </p:nvSpPr>
        <p:spPr/>
        <p:txBody>
          <a:bodyPr/>
          <a:lstStyle/>
          <a:p>
            <a:pPr algn="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6496996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E62D-302E-EE56-DCAF-61A8DCC95B94}"/>
              </a:ext>
            </a:extLst>
          </p:cNvPr>
          <p:cNvSpPr>
            <a:spLocks noGrp="1"/>
          </p:cNvSpPr>
          <p:nvPr>
            <p:ph type="title"/>
          </p:nvPr>
        </p:nvSpPr>
        <p:spPr>
          <a:xfrm>
            <a:off x="622986" y="596791"/>
            <a:ext cx="8193024" cy="307777"/>
          </a:xfrm>
        </p:spPr>
        <p:txBody>
          <a:bodyPr/>
          <a:lstStyle/>
          <a:p>
            <a:endParaRPr lang="en-US" dirty="0"/>
          </a:p>
        </p:txBody>
      </p:sp>
      <p:sp>
        <p:nvSpPr>
          <p:cNvPr id="3" name="Footer Placeholder 2">
            <a:extLst>
              <a:ext uri="{FF2B5EF4-FFF2-40B4-BE49-F238E27FC236}">
                <a16:creationId xmlns:a16="http://schemas.microsoft.com/office/drawing/2014/main" id="{DDD44CE4-620F-85E5-B105-5764472DD95C}"/>
              </a:ext>
            </a:extLst>
          </p:cNvPr>
          <p:cNvSpPr>
            <a:spLocks noGrp="1"/>
          </p:cNvSpPr>
          <p:nvPr>
            <p:ph type="ftr" sz="quarter" idx="3"/>
          </p:nvPr>
        </p:nvSpPr>
        <p:spPr>
          <a:xfrm>
            <a:off x="614162" y="6432658"/>
            <a:ext cx="4151312" cy="197976"/>
          </a:xfrm>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graphicFrame>
        <p:nvGraphicFramePr>
          <p:cNvPr id="4" name="Table 3">
            <a:extLst>
              <a:ext uri="{FF2B5EF4-FFF2-40B4-BE49-F238E27FC236}">
                <a16:creationId xmlns:a16="http://schemas.microsoft.com/office/drawing/2014/main" id="{C0E8851A-5422-AA4C-159B-8AB52B61E50E}"/>
              </a:ext>
            </a:extLst>
          </p:cNvPr>
          <p:cNvGraphicFramePr>
            <a:graphicFrameLocks noGrp="1"/>
          </p:cNvGraphicFramePr>
          <p:nvPr>
            <p:extLst>
              <p:ext uri="{D42A27DB-BD31-4B8C-83A1-F6EECF244321}">
                <p14:modId xmlns:p14="http://schemas.microsoft.com/office/powerpoint/2010/main" val="2877399695"/>
              </p:ext>
            </p:extLst>
          </p:nvPr>
        </p:nvGraphicFramePr>
        <p:xfrm>
          <a:off x="618924" y="2044686"/>
          <a:ext cx="10426700" cy="750570"/>
        </p:xfrm>
        <a:graphic>
          <a:graphicData uri="http://schemas.openxmlformats.org/drawingml/2006/table">
            <a:tbl>
              <a:tblPr firstRow="1" firstCol="1" bandRow="1"/>
              <a:tblGrid>
                <a:gridCol w="5213350">
                  <a:extLst>
                    <a:ext uri="{9D8B030D-6E8A-4147-A177-3AD203B41FA5}">
                      <a16:colId xmlns:a16="http://schemas.microsoft.com/office/drawing/2014/main" val="1715530502"/>
                    </a:ext>
                  </a:extLst>
                </a:gridCol>
                <a:gridCol w="5213350">
                  <a:extLst>
                    <a:ext uri="{9D8B030D-6E8A-4147-A177-3AD203B41FA5}">
                      <a16:colId xmlns:a16="http://schemas.microsoft.com/office/drawing/2014/main" val="1901753267"/>
                    </a:ext>
                  </a:extLst>
                </a:gridCol>
              </a:tblGrid>
              <a:tr h="0">
                <a:tc>
                  <a:txBody>
                    <a:bodyPr/>
                    <a:lstStyle/>
                    <a:p>
                      <a:r>
                        <a:rPr lang="en-US" sz="2400" dirty="0">
                          <a:effectLst/>
                          <a:latin typeface="Calibri" panose="020F0502020204030204" pitchFamily="34" charset="0"/>
                          <a:ea typeface="Calibri" panose="020F0502020204030204" pitchFamily="34" charset="0"/>
                          <a:cs typeface="Arial" panose="020B0604020202020204" pitchFamily="34" charset="0"/>
                        </a:rPr>
                        <a:t>Class Link:</a:t>
                      </a:r>
                    </a:p>
                  </a:txBody>
                  <a:tcPr marL="9525" marR="9525" marT="9525" marB="9525" anchor="ctr">
                    <a:lnL>
                      <a:noFill/>
                    </a:lnL>
                    <a:lnR>
                      <a:noFill/>
                    </a:lnR>
                    <a:lnT>
                      <a:noFill/>
                    </a:lnT>
                    <a:lnB>
                      <a:noFill/>
                    </a:lnB>
                  </a:tcPr>
                </a:tc>
                <a:tc>
                  <a:txBody>
                    <a:bodyPr/>
                    <a:lstStyle/>
                    <a:p>
                      <a:r>
                        <a:rPr lang="en-US" sz="24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2"/>
                        </a:rPr>
                        <a:t>Business Intelligence and Data Warehouse BID3000 (PL-300)</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lnL>
                      <a:noFill/>
                    </a:lnL>
                    <a:lnR>
                      <a:noFill/>
                    </a:lnR>
                    <a:lnT>
                      <a:noFill/>
                    </a:lnT>
                    <a:lnB>
                      <a:noFill/>
                    </a:lnB>
                  </a:tcPr>
                </a:tc>
                <a:extLst>
                  <a:ext uri="{0D108BD9-81ED-4DB2-BD59-A6C34878D82A}">
                    <a16:rowId xmlns:a16="http://schemas.microsoft.com/office/drawing/2014/main" val="2664067921"/>
                  </a:ext>
                </a:extLst>
              </a:tr>
            </a:tbl>
          </a:graphicData>
        </a:graphic>
      </p:graphicFrame>
      <p:sp>
        <p:nvSpPr>
          <p:cNvPr id="6" name="TextBox 5">
            <a:extLst>
              <a:ext uri="{FF2B5EF4-FFF2-40B4-BE49-F238E27FC236}">
                <a16:creationId xmlns:a16="http://schemas.microsoft.com/office/drawing/2014/main" id="{19F05756-22DF-3C07-B28E-4306FBFDEC37}"/>
              </a:ext>
            </a:extLst>
          </p:cNvPr>
          <p:cNvSpPr txBox="1"/>
          <p:nvPr/>
        </p:nvSpPr>
        <p:spPr>
          <a:xfrm>
            <a:off x="732099" y="3407003"/>
            <a:ext cx="6094070" cy="461665"/>
          </a:xfrm>
          <a:prstGeom prst="rect">
            <a:avLst/>
          </a:prstGeom>
          <a:noFill/>
        </p:spPr>
        <p:txBody>
          <a:bodyPr wrap="square">
            <a:spAutoFit/>
          </a:bodyPr>
          <a:lstStyle/>
          <a:p>
            <a:r>
              <a:rPr lang="en-US" sz="2400" b="1" dirty="0">
                <a:effectLst/>
                <a:latin typeface="Calibri" panose="020F0502020204030204" pitchFamily="34" charset="0"/>
                <a:ea typeface="Calibri" panose="020F0502020204030204" pitchFamily="34" charset="0"/>
              </a:rPr>
              <a:t>Training Key: 7BB5FFD8E3424657</a:t>
            </a:r>
            <a:endParaRPr lang="en-US" sz="2400" dirty="0"/>
          </a:p>
        </p:txBody>
      </p:sp>
    </p:spTree>
    <p:extLst>
      <p:ext uri="{BB962C8B-B14F-4D97-AF65-F5344CB8AC3E}">
        <p14:creationId xmlns:p14="http://schemas.microsoft.com/office/powerpoint/2010/main" val="251614174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ILT-Course-Content-Templat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Course-Content-Template" id="{F7045C57-0644-4DFF-8BF6-C97AD8889A41}" vid="{BE88BF5B-D49E-4D05-8049-FB4539EFD12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2866</Words>
  <Application>Microsoft Office PowerPoint</Application>
  <PresentationFormat>Widescreen</PresentationFormat>
  <Paragraphs>253</Paragraphs>
  <Slides>24</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-apple-system</vt:lpstr>
      <vt:lpstr>Arial</vt:lpstr>
      <vt:lpstr>Calibri</vt:lpstr>
      <vt:lpstr>Consolas</vt:lpstr>
      <vt:lpstr>Segoe UI</vt:lpstr>
      <vt:lpstr>Segoe UI Light</vt:lpstr>
      <vt:lpstr>Segoe UI Semibold</vt:lpstr>
      <vt:lpstr>Segoe UI Semilight</vt:lpstr>
      <vt:lpstr>Wingdings</vt:lpstr>
      <vt:lpstr>LIGHT MODE</vt:lpstr>
      <vt:lpstr>ILT-Course-Content-Template</vt:lpstr>
      <vt:lpstr>Introduction to Power BI</vt:lpstr>
      <vt:lpstr>Course objectives</vt:lpstr>
      <vt:lpstr>Audience profile</vt:lpstr>
      <vt:lpstr>Get the most out of your Microsoft Learn profile</vt:lpstr>
      <vt:lpstr>Access your course material</vt:lpstr>
      <vt:lpstr>Celebrate your accomplishments and feel empowered</vt:lpstr>
      <vt:lpstr>Become  Microsoft Certified</vt:lpstr>
      <vt:lpstr>Get ready for your Microsoft Certification exam</vt:lpstr>
      <vt:lpstr>PowerPoint Presentation</vt:lpstr>
      <vt:lpstr>Get started with Microsoft data analytics</vt:lpstr>
      <vt:lpstr>Agenda</vt:lpstr>
      <vt:lpstr>Discover data analysis</vt:lpstr>
      <vt:lpstr>From data to business insights with Power BI</vt:lpstr>
      <vt:lpstr>Different types of analysis</vt:lpstr>
      <vt:lpstr>Tasks of a Data Analyst</vt:lpstr>
      <vt:lpstr>Knowledge check: data analytics</vt:lpstr>
      <vt:lpstr>Get started building with Power BI</vt:lpstr>
      <vt:lpstr>Introduction to Power BI environment</vt:lpstr>
      <vt:lpstr>The flow of Power BI</vt:lpstr>
      <vt:lpstr>Building blocks of Power BI service</vt:lpstr>
      <vt:lpstr>Demo</vt:lpstr>
      <vt:lpstr>Knowledge check: building blocks</vt:lpstr>
      <vt:lpstr>Recap</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2023-09-21T21:39:05Z</dcterms:created>
  <dcterms:modified xsi:type="dcterms:W3CDTF">2023-10-23T10:28:00Z</dcterms:modified>
</cp:coreProperties>
</file>